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57" r:id="rId4"/>
    <p:sldId id="258" r:id="rId5"/>
    <p:sldId id="281" r:id="rId6"/>
    <p:sldId id="282" r:id="rId7"/>
    <p:sldId id="260" r:id="rId8"/>
    <p:sldId id="262" r:id="rId9"/>
    <p:sldId id="283" r:id="rId10"/>
    <p:sldId id="285" r:id="rId11"/>
    <p:sldId id="292" r:id="rId12"/>
    <p:sldId id="286" r:id="rId13"/>
    <p:sldId id="284" r:id="rId14"/>
    <p:sldId id="308" r:id="rId15"/>
    <p:sldId id="294" r:id="rId16"/>
    <p:sldId id="300" r:id="rId17"/>
    <p:sldId id="291" r:id="rId18"/>
    <p:sldId id="295" r:id="rId19"/>
    <p:sldId id="261" r:id="rId20"/>
    <p:sldId id="299" r:id="rId21"/>
    <p:sldId id="265" r:id="rId22"/>
    <p:sldId id="301" r:id="rId23"/>
    <p:sldId id="310" r:id="rId24"/>
    <p:sldId id="264" r:id="rId25"/>
    <p:sldId id="296" r:id="rId26"/>
    <p:sldId id="297" r:id="rId27"/>
    <p:sldId id="267" r:id="rId28"/>
    <p:sldId id="268" r:id="rId29"/>
    <p:sldId id="302" r:id="rId30"/>
    <p:sldId id="303" r:id="rId31"/>
    <p:sldId id="309" r:id="rId32"/>
    <p:sldId id="304" r:id="rId33"/>
    <p:sldId id="269" r:id="rId34"/>
    <p:sldId id="270" r:id="rId35"/>
    <p:sldId id="298" r:id="rId36"/>
    <p:sldId id="271" r:id="rId37"/>
    <p:sldId id="272" r:id="rId38"/>
    <p:sldId id="273" r:id="rId39"/>
    <p:sldId id="305" r:id="rId40"/>
    <p:sldId id="274" r:id="rId41"/>
    <p:sldId id="275" r:id="rId42"/>
    <p:sldId id="276" r:id="rId43"/>
    <p:sldId id="277" r:id="rId44"/>
    <p:sldId id="324" r:id="rId45"/>
    <p:sldId id="278" r:id="rId46"/>
    <p:sldId id="279" r:id="rId47"/>
    <p:sldId id="306" r:id="rId48"/>
    <p:sldId id="307" r:id="rId49"/>
    <p:sldId id="280" r:id="rId50"/>
    <p:sldId id="311" r:id="rId51"/>
    <p:sldId id="319" r:id="rId52"/>
    <p:sldId id="322" r:id="rId53"/>
    <p:sldId id="323" r:id="rId54"/>
    <p:sldId id="320" r:id="rId55"/>
    <p:sldId id="321" r:id="rId56"/>
    <p:sldId id="315" r:id="rId57"/>
    <p:sldId id="316" r:id="rId58"/>
    <p:sldId id="317" r:id="rId59"/>
    <p:sldId id="318"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7" d="100"/>
          <a:sy n="67" d="100"/>
        </p:scale>
        <p:origin x="644"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7/20/2019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7/20/2019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7/20/2019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eagala.or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www.apa.org/monitor/2014/10/incarceration"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www.nimh.nih.gov/health/statistics/any-anxiety-disorder.shtml"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www.prisonpolicy.org/global/2018.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15E9B-1EC0-436C-ABBB-E26B872576C8}"/>
              </a:ext>
            </a:extLst>
          </p:cNvPr>
          <p:cNvSpPr>
            <a:spLocks noGrp="1"/>
          </p:cNvSpPr>
          <p:nvPr>
            <p:ph type="ctrTitle"/>
          </p:nvPr>
        </p:nvSpPr>
        <p:spPr/>
        <p:txBody>
          <a:bodyPr>
            <a:normAutofit/>
          </a:bodyPr>
          <a:lstStyle/>
          <a:p>
            <a:r>
              <a:rPr lang="en-US" dirty="0" err="1"/>
              <a:t>E.a.p</a:t>
            </a:r>
            <a:r>
              <a:rPr lang="en-US" dirty="0"/>
              <a:t>. – a new model </a:t>
            </a:r>
            <a:br>
              <a:rPr lang="en-US" dirty="0"/>
            </a:br>
            <a:r>
              <a:rPr lang="en-US" sz="3200" dirty="0"/>
              <a:t>(equine assisted psychotherapy)</a:t>
            </a:r>
          </a:p>
        </p:txBody>
      </p:sp>
      <p:sp>
        <p:nvSpPr>
          <p:cNvPr id="3" name="Subtitle 2">
            <a:extLst>
              <a:ext uri="{FF2B5EF4-FFF2-40B4-BE49-F238E27FC236}">
                <a16:creationId xmlns:a16="http://schemas.microsoft.com/office/drawing/2014/main" id="{F0401BD8-6AEC-4DAE-9267-F92EA8C2BF4D}"/>
              </a:ext>
            </a:extLst>
          </p:cNvPr>
          <p:cNvSpPr>
            <a:spLocks noGrp="1"/>
          </p:cNvSpPr>
          <p:nvPr>
            <p:ph type="subTitle" idx="1"/>
          </p:nvPr>
        </p:nvSpPr>
        <p:spPr/>
        <p:txBody>
          <a:bodyPr>
            <a:normAutofit/>
          </a:bodyPr>
          <a:lstStyle/>
          <a:p>
            <a:r>
              <a:rPr lang="en-US" sz="2000" dirty="0">
                <a:solidFill>
                  <a:srgbClr val="FF0000"/>
                </a:solidFill>
              </a:rPr>
              <a:t>Learning to </a:t>
            </a:r>
            <a:r>
              <a:rPr lang="en-US" sz="2000" i="1" dirty="0">
                <a:solidFill>
                  <a:srgbClr val="FF0000"/>
                </a:solidFill>
              </a:rPr>
              <a:t>model</a:t>
            </a:r>
            <a:r>
              <a:rPr lang="en-US" sz="2000" dirty="0">
                <a:solidFill>
                  <a:srgbClr val="FF0000"/>
                </a:solidFill>
              </a:rPr>
              <a:t> a new spiritual and emotional language                                     </a:t>
            </a:r>
          </a:p>
        </p:txBody>
      </p:sp>
    </p:spTree>
    <p:extLst>
      <p:ext uri="{BB962C8B-B14F-4D97-AF65-F5344CB8AC3E}">
        <p14:creationId xmlns:p14="http://schemas.microsoft.com/office/powerpoint/2010/main" val="2360612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2F127-47DB-40B9-BB4F-3C7E7250E295}"/>
              </a:ext>
            </a:extLst>
          </p:cNvPr>
          <p:cNvSpPr>
            <a:spLocks noGrp="1"/>
          </p:cNvSpPr>
          <p:nvPr>
            <p:ph type="title"/>
          </p:nvPr>
        </p:nvSpPr>
        <p:spPr/>
        <p:txBody>
          <a:bodyPr/>
          <a:lstStyle/>
          <a:p>
            <a:r>
              <a:rPr lang="en-US" dirty="0"/>
              <a:t>Traditional &amp; current western cultural norms:</a:t>
            </a:r>
          </a:p>
        </p:txBody>
      </p:sp>
      <p:sp>
        <p:nvSpPr>
          <p:cNvPr id="3" name="Content Placeholder 2">
            <a:extLst>
              <a:ext uri="{FF2B5EF4-FFF2-40B4-BE49-F238E27FC236}">
                <a16:creationId xmlns:a16="http://schemas.microsoft.com/office/drawing/2014/main" id="{41925A31-5D6F-4D45-9A9A-618E021AD34F}"/>
              </a:ext>
            </a:extLst>
          </p:cNvPr>
          <p:cNvSpPr>
            <a:spLocks noGrp="1"/>
          </p:cNvSpPr>
          <p:nvPr>
            <p:ph idx="1"/>
          </p:nvPr>
        </p:nvSpPr>
        <p:spPr/>
        <p:txBody>
          <a:bodyPr>
            <a:normAutofit fontScale="92500" lnSpcReduction="10000"/>
          </a:bodyPr>
          <a:lstStyle/>
          <a:p>
            <a:r>
              <a:rPr lang="en-US" sz="2800" dirty="0"/>
              <a:t>Exploitation, </a:t>
            </a:r>
            <a:r>
              <a:rPr lang="en-US" sz="2800" b="1" i="1" dirty="0"/>
              <a:t>Division</a:t>
            </a:r>
            <a:r>
              <a:rPr lang="en-US" sz="2800" dirty="0"/>
              <a:t>, Racism</a:t>
            </a:r>
          </a:p>
          <a:p>
            <a:r>
              <a:rPr lang="en-US" sz="2800" dirty="0"/>
              <a:t>Authoritarianism, </a:t>
            </a:r>
            <a:r>
              <a:rPr lang="en-US" sz="2800" b="1" i="1" dirty="0"/>
              <a:t>Top-Down</a:t>
            </a:r>
            <a:r>
              <a:rPr lang="en-US" sz="2800" dirty="0"/>
              <a:t> Hierarchies</a:t>
            </a:r>
          </a:p>
          <a:p>
            <a:r>
              <a:rPr lang="en-US" sz="2800" dirty="0"/>
              <a:t>Abuse, Neglect, </a:t>
            </a:r>
            <a:r>
              <a:rPr lang="en-US" sz="2800" b="1" i="1" dirty="0"/>
              <a:t>Indifference</a:t>
            </a:r>
          </a:p>
          <a:p>
            <a:r>
              <a:rPr lang="en-US" sz="2800" dirty="0"/>
              <a:t>Violence or the Threat of Violence…</a:t>
            </a:r>
            <a:r>
              <a:rPr lang="en-US" sz="2800" b="1" i="1" dirty="0"/>
              <a:t>Control</a:t>
            </a:r>
          </a:p>
          <a:p>
            <a:r>
              <a:rPr lang="en-US" i="1" dirty="0" err="1">
                <a:solidFill>
                  <a:srgbClr val="FF0000"/>
                </a:solidFill>
              </a:rPr>
              <a:t>Narcism</a:t>
            </a:r>
            <a:r>
              <a:rPr lang="en-US" i="1" dirty="0">
                <a:solidFill>
                  <a:srgbClr val="FF0000"/>
                </a:solidFill>
              </a:rPr>
              <a:t>; "The emphasis on individualistic society provides an underpinning for cultural values that permeate Western society and influence every aspect of life, including mental health and psychological well-being." (</a:t>
            </a:r>
            <a:r>
              <a:rPr lang="en-US" i="1" dirty="0" err="1">
                <a:solidFill>
                  <a:srgbClr val="FF0000"/>
                </a:solidFill>
              </a:rPr>
              <a:t>Bemak</a:t>
            </a:r>
            <a:r>
              <a:rPr lang="en-US" i="1" dirty="0">
                <a:solidFill>
                  <a:srgbClr val="FF0000"/>
                </a:solidFill>
              </a:rPr>
              <a:t> &amp; Chung, 2012, pp. 56-57)</a:t>
            </a:r>
            <a:endParaRPr lang="en-US" sz="2800" i="1" dirty="0">
              <a:solidFill>
                <a:srgbClr val="FF0000"/>
              </a:solidFill>
            </a:endParaRPr>
          </a:p>
        </p:txBody>
      </p:sp>
    </p:spTree>
    <p:extLst>
      <p:ext uri="{BB962C8B-B14F-4D97-AF65-F5344CB8AC3E}">
        <p14:creationId xmlns:p14="http://schemas.microsoft.com/office/powerpoint/2010/main" val="16538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CD84-527E-45FD-8504-04EC01B8A523}"/>
              </a:ext>
            </a:extLst>
          </p:cNvPr>
          <p:cNvSpPr>
            <a:spLocks noGrp="1"/>
          </p:cNvSpPr>
          <p:nvPr>
            <p:ph type="title"/>
          </p:nvPr>
        </p:nvSpPr>
        <p:spPr/>
        <p:txBody>
          <a:bodyPr/>
          <a:lstStyle/>
          <a:p>
            <a:r>
              <a:rPr lang="en-US" dirty="0"/>
              <a:t>What does this resemble? </a:t>
            </a:r>
            <a:r>
              <a:rPr lang="en-US" sz="2800" i="1" dirty="0"/>
              <a:t>(other than a horse stable)</a:t>
            </a:r>
          </a:p>
        </p:txBody>
      </p:sp>
      <p:pic>
        <p:nvPicPr>
          <p:cNvPr id="5" name="Content Placeholder 4" descr="A picture containing indoor, building, fence, ground&#10;&#10;Description automatically generated">
            <a:extLst>
              <a:ext uri="{FF2B5EF4-FFF2-40B4-BE49-F238E27FC236}">
                <a16:creationId xmlns:a16="http://schemas.microsoft.com/office/drawing/2014/main" id="{8CAAD964-CED4-4F85-992B-FEC11992EA57}"/>
              </a:ext>
            </a:extLst>
          </p:cNvPr>
          <p:cNvPicPr>
            <a:picLocks noGrp="1" noChangeAspect="1"/>
          </p:cNvPicPr>
          <p:nvPr>
            <p:ph idx="1"/>
          </p:nvPr>
        </p:nvPicPr>
        <p:blipFill>
          <a:blip r:embed="rId2"/>
          <a:stretch>
            <a:fillRect/>
          </a:stretch>
        </p:blipFill>
        <p:spPr>
          <a:xfrm>
            <a:off x="2352675" y="1853754"/>
            <a:ext cx="7705725" cy="4289871"/>
          </a:xfrm>
        </p:spPr>
      </p:pic>
    </p:spTree>
    <p:extLst>
      <p:ext uri="{BB962C8B-B14F-4D97-AF65-F5344CB8AC3E}">
        <p14:creationId xmlns:p14="http://schemas.microsoft.com/office/powerpoint/2010/main" val="878924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82F4E-B267-4CD0-AA61-C75D14CD9A04}"/>
              </a:ext>
            </a:extLst>
          </p:cNvPr>
          <p:cNvSpPr>
            <a:spLocks noGrp="1"/>
          </p:cNvSpPr>
          <p:nvPr>
            <p:ph type="title"/>
          </p:nvPr>
        </p:nvSpPr>
        <p:spPr/>
        <p:txBody>
          <a:bodyPr/>
          <a:lstStyle/>
          <a:p>
            <a:r>
              <a:rPr lang="en-US" dirty="0"/>
              <a:t>What does this resemble? </a:t>
            </a:r>
            <a:r>
              <a:rPr lang="en-US" sz="2800" i="1" dirty="0"/>
              <a:t>(other than a dog riding a horse)</a:t>
            </a:r>
          </a:p>
        </p:txBody>
      </p:sp>
      <p:pic>
        <p:nvPicPr>
          <p:cNvPr id="5" name="Content Placeholder 4" descr="A person riding a horse in a field&#10;&#10;Description automatically generated">
            <a:extLst>
              <a:ext uri="{FF2B5EF4-FFF2-40B4-BE49-F238E27FC236}">
                <a16:creationId xmlns:a16="http://schemas.microsoft.com/office/drawing/2014/main" id="{38CD9C8A-6FA6-4B97-95F2-79A67E08BE0E}"/>
              </a:ext>
            </a:extLst>
          </p:cNvPr>
          <p:cNvPicPr>
            <a:picLocks noGrp="1" noChangeAspect="1"/>
          </p:cNvPicPr>
          <p:nvPr>
            <p:ph idx="1"/>
          </p:nvPr>
        </p:nvPicPr>
        <p:blipFill>
          <a:blip r:embed="rId2"/>
          <a:stretch>
            <a:fillRect/>
          </a:stretch>
        </p:blipFill>
        <p:spPr>
          <a:xfrm>
            <a:off x="2326640" y="1853754"/>
            <a:ext cx="7813040" cy="4293046"/>
          </a:xfrm>
        </p:spPr>
      </p:pic>
    </p:spTree>
    <p:extLst>
      <p:ext uri="{BB962C8B-B14F-4D97-AF65-F5344CB8AC3E}">
        <p14:creationId xmlns:p14="http://schemas.microsoft.com/office/powerpoint/2010/main" val="3662599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79E2-8A39-47B8-B6FB-368710D13EB6}"/>
              </a:ext>
            </a:extLst>
          </p:cNvPr>
          <p:cNvSpPr>
            <a:spLocks noGrp="1"/>
          </p:cNvSpPr>
          <p:nvPr>
            <p:ph type="title"/>
          </p:nvPr>
        </p:nvSpPr>
        <p:spPr/>
        <p:txBody>
          <a:bodyPr/>
          <a:lstStyle/>
          <a:p>
            <a:r>
              <a:rPr lang="en-US" dirty="0"/>
              <a:t>Identity:</a:t>
            </a:r>
          </a:p>
        </p:txBody>
      </p:sp>
      <p:pic>
        <p:nvPicPr>
          <p:cNvPr id="5" name="Content Placeholder 4" descr="A picture containing outdoor, sky, tree, spring&#10;&#10;Description automatically generated">
            <a:extLst>
              <a:ext uri="{FF2B5EF4-FFF2-40B4-BE49-F238E27FC236}">
                <a16:creationId xmlns:a16="http://schemas.microsoft.com/office/drawing/2014/main" id="{98AE108A-2983-49BA-8209-F4D5A36D1A10}"/>
              </a:ext>
            </a:extLst>
          </p:cNvPr>
          <p:cNvPicPr>
            <a:picLocks noGrp="1" noChangeAspect="1"/>
          </p:cNvPicPr>
          <p:nvPr>
            <p:ph idx="1"/>
          </p:nvPr>
        </p:nvPicPr>
        <p:blipFill>
          <a:blip r:embed="rId2"/>
          <a:stretch>
            <a:fillRect/>
          </a:stretch>
        </p:blipFill>
        <p:spPr>
          <a:xfrm>
            <a:off x="3886200" y="295276"/>
            <a:ext cx="7168654" cy="6229350"/>
          </a:xfrm>
        </p:spPr>
      </p:pic>
    </p:spTree>
    <p:extLst>
      <p:ext uri="{BB962C8B-B14F-4D97-AF65-F5344CB8AC3E}">
        <p14:creationId xmlns:p14="http://schemas.microsoft.com/office/powerpoint/2010/main" val="2590929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2632B-0985-442E-A20B-FFDC0F4F580C}"/>
              </a:ext>
            </a:extLst>
          </p:cNvPr>
          <p:cNvSpPr>
            <a:spLocks noGrp="1"/>
          </p:cNvSpPr>
          <p:nvPr>
            <p:ph type="title"/>
          </p:nvPr>
        </p:nvSpPr>
        <p:spPr>
          <a:xfrm>
            <a:off x="1451579" y="804519"/>
            <a:ext cx="9603275" cy="1348131"/>
          </a:xfrm>
        </p:spPr>
        <p:txBody>
          <a:bodyPr>
            <a:normAutofit/>
          </a:bodyPr>
          <a:lstStyle/>
          <a:p>
            <a:r>
              <a:rPr lang="en-US" sz="4000" b="1" dirty="0">
                <a:solidFill>
                  <a:srgbClr val="FF0000"/>
                </a:solidFill>
                <a:latin typeface="AR DARLING" panose="02000000000000000000" pitchFamily="2" charset="0"/>
              </a:rPr>
              <a:t>New Way Farm, LLC </a:t>
            </a:r>
            <a:r>
              <a:rPr lang="en-US" sz="2700" dirty="0">
                <a:latin typeface="Bahnschrift" panose="020B0502040204020203" pitchFamily="34" charset="0"/>
              </a:rPr>
              <a:t>(</a:t>
            </a:r>
            <a:r>
              <a:rPr lang="en-US" sz="2700" dirty="0" err="1">
                <a:latin typeface="Bahnschrift" panose="020B0502040204020203" pitchFamily="34" charset="0"/>
              </a:rPr>
              <a:t>Nieuwe</a:t>
            </a:r>
            <a:r>
              <a:rPr lang="en-US" sz="2700" dirty="0">
                <a:latin typeface="Bahnschrift" panose="020B0502040204020203" pitchFamily="34" charset="0"/>
              </a:rPr>
              <a:t> </a:t>
            </a:r>
            <a:r>
              <a:rPr lang="en-US" sz="2700" dirty="0" err="1">
                <a:latin typeface="Bahnschrift" panose="020B0502040204020203" pitchFamily="34" charset="0"/>
              </a:rPr>
              <a:t>Manier</a:t>
            </a:r>
            <a:r>
              <a:rPr lang="en-US" sz="2700" dirty="0">
                <a:latin typeface="Bahnschrift" panose="020B0502040204020203" pitchFamily="34" charset="0"/>
              </a:rPr>
              <a:t> Farm)</a:t>
            </a:r>
            <a:br>
              <a:rPr lang="en-US" dirty="0">
                <a:latin typeface="Bahnschrift" panose="020B0502040204020203" pitchFamily="34" charset="0"/>
              </a:rPr>
            </a:br>
            <a:r>
              <a:rPr lang="en-US" i="1" dirty="0"/>
              <a:t>Columbiana, </a:t>
            </a:r>
            <a:r>
              <a:rPr lang="en-US" i="1" dirty="0" err="1"/>
              <a:t>ohio</a:t>
            </a:r>
            <a:endParaRPr lang="en-US" i="1" dirty="0"/>
          </a:p>
        </p:txBody>
      </p:sp>
      <p:pic>
        <p:nvPicPr>
          <p:cNvPr id="5" name="Content Placeholder 4" descr="A close up of a map&#10;&#10;Description automatically generated">
            <a:extLst>
              <a:ext uri="{FF2B5EF4-FFF2-40B4-BE49-F238E27FC236}">
                <a16:creationId xmlns:a16="http://schemas.microsoft.com/office/drawing/2014/main" id="{F8296081-DA9D-4B36-B6EA-25CF5681481C}"/>
              </a:ext>
            </a:extLst>
          </p:cNvPr>
          <p:cNvPicPr>
            <a:picLocks noGrp="1" noChangeAspect="1"/>
          </p:cNvPicPr>
          <p:nvPr>
            <p:ph idx="1"/>
          </p:nvPr>
        </p:nvPicPr>
        <p:blipFill>
          <a:blip r:embed="rId2"/>
          <a:stretch>
            <a:fillRect/>
          </a:stretch>
        </p:blipFill>
        <p:spPr>
          <a:xfrm>
            <a:off x="4824591" y="2312372"/>
            <a:ext cx="2857143" cy="2857143"/>
          </a:xfrm>
        </p:spPr>
      </p:pic>
    </p:spTree>
    <p:extLst>
      <p:ext uri="{BB962C8B-B14F-4D97-AF65-F5344CB8AC3E}">
        <p14:creationId xmlns:p14="http://schemas.microsoft.com/office/powerpoint/2010/main" val="215398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4C84F-1704-476A-A016-B2E4CD0235E6}"/>
              </a:ext>
            </a:extLst>
          </p:cNvPr>
          <p:cNvSpPr>
            <a:spLocks noGrp="1"/>
          </p:cNvSpPr>
          <p:nvPr>
            <p:ph type="title"/>
          </p:nvPr>
        </p:nvSpPr>
        <p:spPr>
          <a:xfrm>
            <a:off x="1451579" y="485775"/>
            <a:ext cx="9603275" cy="1685925"/>
          </a:xfrm>
        </p:spPr>
        <p:txBody>
          <a:bodyPr>
            <a:normAutofit fontScale="90000"/>
          </a:bodyPr>
          <a:lstStyle/>
          <a:p>
            <a:r>
              <a:rPr lang="en-US" b="1" dirty="0"/>
              <a:t>part I:  Theoretical and historical frame</a:t>
            </a:r>
            <a:br>
              <a:rPr lang="en-US" b="1" dirty="0"/>
            </a:br>
            <a:br>
              <a:rPr lang="en-US" sz="2000" i="1" dirty="0"/>
            </a:br>
            <a:r>
              <a:rPr lang="en-US" sz="2000" i="1" dirty="0"/>
              <a:t>what are the scholarly perspectives on the causes, consequences, and possible solutions to the social justice challenge you’re addressing?</a:t>
            </a:r>
            <a:br>
              <a:rPr lang="en-US" sz="1800" dirty="0"/>
            </a:br>
            <a:endParaRPr lang="en-US" sz="1800" dirty="0"/>
          </a:p>
        </p:txBody>
      </p:sp>
      <p:sp>
        <p:nvSpPr>
          <p:cNvPr id="3" name="Content Placeholder 2">
            <a:extLst>
              <a:ext uri="{FF2B5EF4-FFF2-40B4-BE49-F238E27FC236}">
                <a16:creationId xmlns:a16="http://schemas.microsoft.com/office/drawing/2014/main" id="{98CADF70-EE6F-4B84-8841-9F252ACBA5F0}"/>
              </a:ext>
            </a:extLst>
          </p:cNvPr>
          <p:cNvSpPr>
            <a:spLocks noGrp="1"/>
          </p:cNvSpPr>
          <p:nvPr>
            <p:ph idx="1"/>
          </p:nvPr>
        </p:nvSpPr>
        <p:spPr>
          <a:xfrm>
            <a:off x="1451579" y="2105025"/>
            <a:ext cx="9603275" cy="3361320"/>
          </a:xfrm>
        </p:spPr>
        <p:txBody>
          <a:bodyPr/>
          <a:lstStyle/>
          <a:p>
            <a:r>
              <a:rPr lang="en-US" sz="2800" dirty="0"/>
              <a:t>a) How am I defining the challenge?</a:t>
            </a:r>
          </a:p>
          <a:p>
            <a:r>
              <a:rPr lang="en-US" sz="2800" dirty="0"/>
              <a:t>b) What about its causes, consequences, and potential solutions do the scholars agree upon?</a:t>
            </a:r>
          </a:p>
          <a:p>
            <a:r>
              <a:rPr lang="en-US" sz="2800" dirty="0"/>
              <a:t>c) What do they disagree about?</a:t>
            </a:r>
          </a:p>
          <a:p>
            <a:r>
              <a:rPr lang="en-US" sz="2800" dirty="0"/>
              <a:t>d) Where do I stand in this debate, and why?</a:t>
            </a:r>
          </a:p>
          <a:p>
            <a:endParaRPr lang="en-US" dirty="0"/>
          </a:p>
        </p:txBody>
      </p:sp>
    </p:spTree>
    <p:extLst>
      <p:ext uri="{BB962C8B-B14F-4D97-AF65-F5344CB8AC3E}">
        <p14:creationId xmlns:p14="http://schemas.microsoft.com/office/powerpoint/2010/main" val="2032168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FF6-EED4-4B93-B005-40151469070D}"/>
              </a:ext>
            </a:extLst>
          </p:cNvPr>
          <p:cNvSpPr>
            <a:spLocks noGrp="1"/>
          </p:cNvSpPr>
          <p:nvPr>
            <p:ph type="title"/>
          </p:nvPr>
        </p:nvSpPr>
        <p:spPr/>
        <p:txBody>
          <a:bodyPr>
            <a:normAutofit/>
          </a:bodyPr>
          <a:lstStyle/>
          <a:p>
            <a:r>
              <a:rPr lang="en-US" dirty="0"/>
              <a:t>a)  How am I defining the challenge?</a:t>
            </a:r>
          </a:p>
        </p:txBody>
      </p:sp>
      <p:sp>
        <p:nvSpPr>
          <p:cNvPr id="3" name="Content Placeholder 2">
            <a:extLst>
              <a:ext uri="{FF2B5EF4-FFF2-40B4-BE49-F238E27FC236}">
                <a16:creationId xmlns:a16="http://schemas.microsoft.com/office/drawing/2014/main" id="{46F84681-7BEC-4F17-9A55-EF7212F7868B}"/>
              </a:ext>
            </a:extLst>
          </p:cNvPr>
          <p:cNvSpPr>
            <a:spLocks noGrp="1"/>
          </p:cNvSpPr>
          <p:nvPr>
            <p:ph idx="1"/>
          </p:nvPr>
        </p:nvSpPr>
        <p:spPr/>
        <p:txBody>
          <a:bodyPr>
            <a:normAutofit/>
          </a:bodyPr>
          <a:lstStyle/>
          <a:p>
            <a:r>
              <a:rPr lang="en-US" sz="2400" b="1" dirty="0"/>
              <a:t>Traumatization and PTSD symptoms lead to great suffering, the Midwest has been hit relatively very hard (unemployment/SUDs)</a:t>
            </a:r>
          </a:p>
          <a:p>
            <a:r>
              <a:rPr lang="en-US" dirty="0"/>
              <a:t>"</a:t>
            </a:r>
            <a:r>
              <a:rPr lang="en-US" dirty="0">
                <a:highlight>
                  <a:srgbClr val="FFFF00"/>
                </a:highlight>
              </a:rPr>
              <a:t>The situation in this Ohio</a:t>
            </a:r>
            <a:r>
              <a:rPr lang="en-US" dirty="0"/>
              <a:t>/Pennsylvania MSA </a:t>
            </a:r>
            <a:r>
              <a:rPr lang="en-US" dirty="0">
                <a:highlight>
                  <a:srgbClr val="FFFF00"/>
                </a:highlight>
              </a:rPr>
              <a:t>is not atypical</a:t>
            </a:r>
            <a:r>
              <a:rPr lang="en-US" dirty="0"/>
              <a:t>: </a:t>
            </a:r>
            <a:r>
              <a:rPr lang="en-US" dirty="0">
                <a:solidFill>
                  <a:srgbClr val="FF0000"/>
                </a:solidFill>
                <a:highlight>
                  <a:srgbClr val="FFFF00"/>
                </a:highlight>
              </a:rPr>
              <a:t>roughly 25% of all MSAs have lost manufacturing jobs since 2010</a:t>
            </a:r>
            <a:r>
              <a:rPr lang="en-US" dirty="0"/>
              <a:t>. Clearly individuals are either </a:t>
            </a:r>
            <a:r>
              <a:rPr lang="en-US" dirty="0">
                <a:solidFill>
                  <a:srgbClr val="FF0000"/>
                </a:solidFill>
                <a:highlight>
                  <a:srgbClr val="FFFF00"/>
                </a:highlight>
              </a:rPr>
              <a:t>stuck with lower paying jobs</a:t>
            </a:r>
            <a:r>
              <a:rPr lang="en-US" dirty="0">
                <a:highlight>
                  <a:srgbClr val="FFFF00"/>
                </a:highlight>
              </a:rPr>
              <a:t> or are trying to train themselves</a:t>
            </a:r>
            <a:r>
              <a:rPr lang="en-US" dirty="0"/>
              <a:t> to work in industries that require higher skill levels." (Gallagher, 2019, p. 9)</a:t>
            </a:r>
          </a:p>
          <a:p>
            <a:r>
              <a:rPr lang="en-US" dirty="0"/>
              <a:t>"</a:t>
            </a:r>
            <a:r>
              <a:rPr lang="en-US" dirty="0">
                <a:solidFill>
                  <a:srgbClr val="FF0000"/>
                </a:solidFill>
                <a:highlight>
                  <a:srgbClr val="FFFF00"/>
                </a:highlight>
              </a:rPr>
              <a:t>Ohio ranks second among states in drug overdose deaths</a:t>
            </a:r>
            <a:r>
              <a:rPr lang="en-US" dirty="0"/>
              <a:t>, with more than 39 deaths for every 100,000 people." (Russell, Spence, &amp; Thames, 2018, p. 702).</a:t>
            </a:r>
          </a:p>
          <a:p>
            <a:endParaRPr lang="en-US" sz="2400" dirty="0"/>
          </a:p>
        </p:txBody>
      </p:sp>
    </p:spTree>
    <p:extLst>
      <p:ext uri="{BB962C8B-B14F-4D97-AF65-F5344CB8AC3E}">
        <p14:creationId xmlns:p14="http://schemas.microsoft.com/office/powerpoint/2010/main" val="3539274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FF6-EED4-4B93-B005-40151469070D}"/>
              </a:ext>
            </a:extLst>
          </p:cNvPr>
          <p:cNvSpPr>
            <a:spLocks noGrp="1"/>
          </p:cNvSpPr>
          <p:nvPr>
            <p:ph type="title"/>
          </p:nvPr>
        </p:nvSpPr>
        <p:spPr/>
        <p:txBody>
          <a:bodyPr>
            <a:normAutofit/>
          </a:bodyPr>
          <a:lstStyle/>
          <a:p>
            <a:r>
              <a:rPr lang="en-US" dirty="0"/>
              <a:t>a)  How am I defining the challenge? </a:t>
            </a:r>
            <a:r>
              <a:rPr lang="en-US" sz="2400" dirty="0"/>
              <a:t>(cont.) - </a:t>
            </a:r>
            <a:r>
              <a:rPr lang="en-US" sz="2400" i="1" dirty="0">
                <a:solidFill>
                  <a:srgbClr val="FF0000"/>
                </a:solidFill>
              </a:rPr>
              <a:t>Comorbidity</a:t>
            </a:r>
          </a:p>
        </p:txBody>
      </p:sp>
      <p:sp>
        <p:nvSpPr>
          <p:cNvPr id="3" name="Content Placeholder 2">
            <a:extLst>
              <a:ext uri="{FF2B5EF4-FFF2-40B4-BE49-F238E27FC236}">
                <a16:creationId xmlns:a16="http://schemas.microsoft.com/office/drawing/2014/main" id="{46F84681-7BEC-4F17-9A55-EF7212F7868B}"/>
              </a:ext>
            </a:extLst>
          </p:cNvPr>
          <p:cNvSpPr>
            <a:spLocks noGrp="1"/>
          </p:cNvSpPr>
          <p:nvPr>
            <p:ph idx="1"/>
          </p:nvPr>
        </p:nvSpPr>
        <p:spPr/>
        <p:txBody>
          <a:bodyPr>
            <a:normAutofit fontScale="92500" lnSpcReduction="20000"/>
          </a:bodyPr>
          <a:lstStyle/>
          <a:p>
            <a:r>
              <a:rPr lang="en-US" dirty="0"/>
              <a:t>"In the cohort of the Operation Iraqi Freedom/Operation Enduring Freedom, 18 to 20% of veterans met criteria for </a:t>
            </a:r>
            <a:r>
              <a:rPr lang="en-US" dirty="0">
                <a:highlight>
                  <a:srgbClr val="FFFF00"/>
                </a:highlight>
              </a:rPr>
              <a:t>PTSD</a:t>
            </a:r>
            <a:r>
              <a:rPr lang="en-US" dirty="0"/>
              <a:t>, and of those, about </a:t>
            </a:r>
            <a:r>
              <a:rPr lang="en-US" dirty="0">
                <a:solidFill>
                  <a:srgbClr val="FF0000"/>
                </a:solidFill>
                <a:highlight>
                  <a:srgbClr val="FFFF00"/>
                </a:highlight>
              </a:rPr>
              <a:t>20 to 30% reported increased drinking immediately after returning</a:t>
            </a:r>
            <a:r>
              <a:rPr lang="en-US" dirty="0"/>
              <a:t> from Iraq...with rates of alcohol consumption increasing with the level of combat exposure…"; over time or the sheer inescapability from them leads many </a:t>
            </a:r>
            <a:r>
              <a:rPr lang="en-US" dirty="0">
                <a:highlight>
                  <a:srgbClr val="FFFF00"/>
                </a:highlight>
              </a:rPr>
              <a:t>sufferers to </a:t>
            </a:r>
            <a:r>
              <a:rPr lang="en-US" dirty="0">
                <a:solidFill>
                  <a:srgbClr val="FF0000"/>
                </a:solidFill>
                <a:highlight>
                  <a:srgbClr val="FFFF00"/>
                </a:highlight>
              </a:rPr>
              <a:t>eventually self-medicate</a:t>
            </a:r>
            <a:r>
              <a:rPr lang="en-US" dirty="0">
                <a:highlight>
                  <a:srgbClr val="FFFF00"/>
                </a:highlight>
              </a:rPr>
              <a:t>: "The prevalence rates generally tend to increase over time with rates ranging from 37 to 39.1% for PTSD and 23.4 to 26.5% for hazardous drinking"</a:t>
            </a:r>
            <a:r>
              <a:rPr lang="en-US" dirty="0"/>
              <a:t>; (Jackson et al., 2016, p. 1).</a:t>
            </a:r>
          </a:p>
          <a:p>
            <a:r>
              <a:rPr lang="en-US" dirty="0"/>
              <a:t>"...</a:t>
            </a:r>
            <a:r>
              <a:rPr lang="en-US" dirty="0">
                <a:highlight>
                  <a:srgbClr val="FFFF00"/>
                </a:highlight>
              </a:rPr>
              <a:t>higher levels of </a:t>
            </a:r>
            <a:r>
              <a:rPr lang="en-US" dirty="0">
                <a:solidFill>
                  <a:srgbClr val="FF0000"/>
                </a:solidFill>
                <a:highlight>
                  <a:srgbClr val="FFFF00"/>
                </a:highlight>
              </a:rPr>
              <a:t>stress-induced anxiety, predict shorter time to relapse</a:t>
            </a:r>
            <a:r>
              <a:rPr lang="en-US" dirty="0"/>
              <a:t>..."; "...laboratory studies in individuals with AD, which use scripts of personally experienced stressful or alcohol-related events, have shown that (</a:t>
            </a:r>
            <a:r>
              <a:rPr lang="en-US" dirty="0" err="1"/>
              <a:t>i</a:t>
            </a:r>
            <a:r>
              <a:rPr lang="en-US" dirty="0"/>
              <a:t>) </a:t>
            </a:r>
            <a:r>
              <a:rPr lang="en-US" dirty="0">
                <a:highlight>
                  <a:srgbClr val="FFFF00"/>
                </a:highlight>
              </a:rPr>
              <a:t>stress reliably elicits craving</a:t>
            </a:r>
            <a:r>
              <a:rPr lang="en-US" dirty="0"/>
              <a:t>..."; (Jackson et al., 2016, p.2).  </a:t>
            </a:r>
          </a:p>
          <a:p>
            <a:endParaRPr lang="en-US" dirty="0"/>
          </a:p>
          <a:p>
            <a:endParaRPr lang="en-US" sz="2400" dirty="0"/>
          </a:p>
        </p:txBody>
      </p:sp>
    </p:spTree>
    <p:extLst>
      <p:ext uri="{BB962C8B-B14F-4D97-AF65-F5344CB8AC3E}">
        <p14:creationId xmlns:p14="http://schemas.microsoft.com/office/powerpoint/2010/main" val="2405164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FF6-EED4-4B93-B005-40151469070D}"/>
              </a:ext>
            </a:extLst>
          </p:cNvPr>
          <p:cNvSpPr>
            <a:spLocks noGrp="1"/>
          </p:cNvSpPr>
          <p:nvPr>
            <p:ph type="title"/>
          </p:nvPr>
        </p:nvSpPr>
        <p:spPr/>
        <p:txBody>
          <a:bodyPr>
            <a:normAutofit/>
          </a:bodyPr>
          <a:lstStyle/>
          <a:p>
            <a:r>
              <a:rPr lang="en-US" dirty="0"/>
              <a:t>a)  How am I defining the challenge? </a:t>
            </a:r>
            <a:r>
              <a:rPr lang="en-US" sz="2400" dirty="0"/>
              <a:t>(cont.) - </a:t>
            </a:r>
            <a:r>
              <a:rPr lang="en-US" sz="2400" i="1" dirty="0">
                <a:solidFill>
                  <a:srgbClr val="FF0000"/>
                </a:solidFill>
              </a:rPr>
              <a:t>Comorbidity</a:t>
            </a:r>
            <a:endParaRPr lang="en-US" sz="2400" dirty="0"/>
          </a:p>
        </p:txBody>
      </p:sp>
      <p:sp>
        <p:nvSpPr>
          <p:cNvPr id="3" name="Content Placeholder 2">
            <a:extLst>
              <a:ext uri="{FF2B5EF4-FFF2-40B4-BE49-F238E27FC236}">
                <a16:creationId xmlns:a16="http://schemas.microsoft.com/office/drawing/2014/main" id="{46F84681-7BEC-4F17-9A55-EF7212F7868B}"/>
              </a:ext>
            </a:extLst>
          </p:cNvPr>
          <p:cNvSpPr>
            <a:spLocks noGrp="1"/>
          </p:cNvSpPr>
          <p:nvPr>
            <p:ph idx="1"/>
          </p:nvPr>
        </p:nvSpPr>
        <p:spPr/>
        <p:txBody>
          <a:bodyPr>
            <a:normAutofit/>
          </a:bodyPr>
          <a:lstStyle/>
          <a:p>
            <a:r>
              <a:rPr lang="en-US" dirty="0"/>
              <a:t>"PTSD symptom severity was a strong predictor of craving elicited by trauma cues..." (Jackson et al., 2016, p.1); "When both disorders occur together, this </a:t>
            </a:r>
            <a:r>
              <a:rPr lang="en-US" dirty="0">
                <a:solidFill>
                  <a:srgbClr val="FF0000"/>
                </a:solidFill>
                <a:highlight>
                  <a:srgbClr val="FFFF00"/>
                </a:highlight>
              </a:rPr>
              <a:t>comorbidity is associated with more severe impairment, poorer treatment prognosis, more severe symptoms</a:t>
            </a:r>
            <a:r>
              <a:rPr lang="en-US" dirty="0"/>
              <a:t> of PTSD, </a:t>
            </a:r>
            <a:r>
              <a:rPr lang="en-US" dirty="0">
                <a:solidFill>
                  <a:srgbClr val="FF0000"/>
                </a:solidFill>
                <a:highlight>
                  <a:srgbClr val="FFFF00"/>
                </a:highlight>
              </a:rPr>
              <a:t>higher relapse rates, higher reports of family problems, and heavier drinking</a:t>
            </a:r>
            <a:r>
              <a:rPr lang="en-US" dirty="0">
                <a:highlight>
                  <a:srgbClr val="FFFF00"/>
                </a:highlight>
              </a:rPr>
              <a:t> when compared to individuals with either AD or PTSD alone</a:t>
            </a:r>
            <a:r>
              <a:rPr lang="en-US" dirty="0"/>
              <a:t>..." (Jackson et al., 2016, p. 1).  </a:t>
            </a:r>
          </a:p>
          <a:p>
            <a:endParaRPr lang="en-US" dirty="0"/>
          </a:p>
          <a:p>
            <a:endParaRPr lang="en-US" sz="2400" dirty="0"/>
          </a:p>
        </p:txBody>
      </p:sp>
    </p:spTree>
    <p:extLst>
      <p:ext uri="{BB962C8B-B14F-4D97-AF65-F5344CB8AC3E}">
        <p14:creationId xmlns:p14="http://schemas.microsoft.com/office/powerpoint/2010/main" val="2717621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FF6-EED4-4B93-B005-40151469070D}"/>
              </a:ext>
            </a:extLst>
          </p:cNvPr>
          <p:cNvSpPr>
            <a:spLocks noGrp="1"/>
          </p:cNvSpPr>
          <p:nvPr>
            <p:ph type="title"/>
          </p:nvPr>
        </p:nvSpPr>
        <p:spPr/>
        <p:txBody>
          <a:bodyPr>
            <a:normAutofit/>
          </a:bodyPr>
          <a:lstStyle/>
          <a:p>
            <a:r>
              <a:rPr lang="en-US" dirty="0"/>
              <a:t>a)  How am I defining the challenge? </a:t>
            </a:r>
            <a:r>
              <a:rPr lang="en-US" sz="2400" dirty="0"/>
              <a:t>(cont.) – </a:t>
            </a:r>
            <a:r>
              <a:rPr lang="en-US" sz="2400" i="1" dirty="0">
                <a:solidFill>
                  <a:srgbClr val="FF0000"/>
                </a:solidFill>
              </a:rPr>
              <a:t>Effects of violence</a:t>
            </a:r>
          </a:p>
        </p:txBody>
      </p:sp>
      <p:sp>
        <p:nvSpPr>
          <p:cNvPr id="3" name="Content Placeholder 2">
            <a:extLst>
              <a:ext uri="{FF2B5EF4-FFF2-40B4-BE49-F238E27FC236}">
                <a16:creationId xmlns:a16="http://schemas.microsoft.com/office/drawing/2014/main" id="{46F84681-7BEC-4F17-9A55-EF7212F7868B}"/>
              </a:ext>
            </a:extLst>
          </p:cNvPr>
          <p:cNvSpPr>
            <a:spLocks noGrp="1"/>
          </p:cNvSpPr>
          <p:nvPr>
            <p:ph idx="1"/>
          </p:nvPr>
        </p:nvSpPr>
        <p:spPr/>
        <p:txBody>
          <a:bodyPr>
            <a:normAutofit fontScale="92500" lnSpcReduction="20000"/>
          </a:bodyPr>
          <a:lstStyle/>
          <a:p>
            <a:endParaRPr lang="en-US" dirty="0"/>
          </a:p>
          <a:p>
            <a:r>
              <a:rPr lang="en-US" dirty="0"/>
              <a:t>"A variety of investigators has demonstrated that </a:t>
            </a:r>
            <a:r>
              <a:rPr lang="en-US" dirty="0">
                <a:solidFill>
                  <a:srgbClr val="FF0000"/>
                </a:solidFill>
                <a:highlight>
                  <a:srgbClr val="FFFF00"/>
                </a:highlight>
              </a:rPr>
              <a:t>youths’ experiences as witnesses and/or victims of violence</a:t>
            </a:r>
            <a:r>
              <a:rPr lang="en-US" dirty="0">
                <a:highlight>
                  <a:srgbClr val="FFFF00"/>
                </a:highlight>
              </a:rPr>
              <a:t> are associated with </a:t>
            </a:r>
            <a:r>
              <a:rPr lang="en-US" dirty="0">
                <a:solidFill>
                  <a:srgbClr val="FF0000"/>
                </a:solidFill>
                <a:highlight>
                  <a:srgbClr val="FFFF00"/>
                </a:highlight>
              </a:rPr>
              <a:t>elevated levels of anxiety, depression</a:t>
            </a:r>
            <a:r>
              <a:rPr lang="en-US" dirty="0">
                <a:highlight>
                  <a:srgbClr val="FFFF00"/>
                </a:highlight>
              </a:rPr>
              <a:t>, and similar syndromes, including posttraumatic stress disorder</a:t>
            </a:r>
            <a:r>
              <a:rPr lang="en-US" dirty="0"/>
              <a:t>...violent and non-violent </a:t>
            </a:r>
            <a:r>
              <a:rPr lang="en-US" dirty="0">
                <a:solidFill>
                  <a:srgbClr val="FF0000"/>
                </a:solidFill>
                <a:highlight>
                  <a:srgbClr val="FFFF00"/>
                </a:highlight>
              </a:rPr>
              <a:t>antisocial behavior</a:t>
            </a:r>
            <a:r>
              <a:rPr lang="en-US" dirty="0">
                <a:solidFill>
                  <a:srgbClr val="FF0000"/>
                </a:solidFill>
              </a:rPr>
              <a:t>...</a:t>
            </a:r>
            <a:r>
              <a:rPr lang="en-US" dirty="0">
                <a:solidFill>
                  <a:srgbClr val="FF0000"/>
                </a:solidFill>
                <a:highlight>
                  <a:srgbClr val="FFFF00"/>
                </a:highlight>
              </a:rPr>
              <a:t>substance use and abuse</a:t>
            </a:r>
            <a:r>
              <a:rPr lang="en-US" dirty="0">
                <a:solidFill>
                  <a:srgbClr val="FF0000"/>
                </a:solidFill>
              </a:rPr>
              <a:t>...</a:t>
            </a:r>
            <a:r>
              <a:rPr lang="en-US" dirty="0">
                <a:solidFill>
                  <a:srgbClr val="FF0000"/>
                </a:solidFill>
                <a:highlight>
                  <a:srgbClr val="FFFF00"/>
                </a:highlight>
              </a:rPr>
              <a:t>academic performance</a:t>
            </a:r>
            <a:r>
              <a:rPr lang="en-US" dirty="0">
                <a:solidFill>
                  <a:srgbClr val="FF0000"/>
                </a:solidFill>
              </a:rPr>
              <a:t>...</a:t>
            </a:r>
            <a:r>
              <a:rPr lang="en-US" dirty="0">
                <a:solidFill>
                  <a:srgbClr val="FF0000"/>
                </a:solidFill>
                <a:highlight>
                  <a:srgbClr val="FFFF00"/>
                </a:highlight>
              </a:rPr>
              <a:t>antisocial belief systems</a:t>
            </a:r>
            <a:r>
              <a:rPr lang="en-US" dirty="0">
                <a:solidFill>
                  <a:srgbClr val="FF0000"/>
                </a:solidFill>
              </a:rPr>
              <a:t>...and </a:t>
            </a:r>
            <a:r>
              <a:rPr lang="en-US" dirty="0">
                <a:solidFill>
                  <a:srgbClr val="FF0000"/>
                </a:solidFill>
                <a:highlight>
                  <a:srgbClr val="FFFF00"/>
                </a:highlight>
              </a:rPr>
              <a:t>emotional dysregulation</a:t>
            </a:r>
            <a:r>
              <a:rPr lang="en-US" dirty="0"/>
              <a:t>" (Boxer, </a:t>
            </a:r>
            <a:r>
              <a:rPr lang="en-US" dirty="0" err="1"/>
              <a:t>Middlemass</a:t>
            </a:r>
            <a:r>
              <a:rPr lang="en-US" dirty="0"/>
              <a:t>, &amp; </a:t>
            </a:r>
            <a:r>
              <a:rPr lang="en-US" dirty="0" err="1"/>
              <a:t>Delorenzo</a:t>
            </a:r>
            <a:r>
              <a:rPr lang="en-US" dirty="0"/>
              <a:t>, 2009, p. 794).  </a:t>
            </a:r>
          </a:p>
          <a:p>
            <a:r>
              <a:rPr lang="en-US" dirty="0"/>
              <a:t>“…research has shown that individuals reporting high levels of witnessing, as well as victimization by, </a:t>
            </a:r>
            <a:r>
              <a:rPr lang="en-US" dirty="0">
                <a:solidFill>
                  <a:srgbClr val="FF0000"/>
                </a:solidFill>
                <a:highlight>
                  <a:srgbClr val="FFFF00"/>
                </a:highlight>
              </a:rPr>
              <a:t>violence also report higher levels of depression, aggression, posttraumatic stress, and interpersonal problems</a:t>
            </a:r>
            <a:r>
              <a:rPr lang="en-US" dirty="0">
                <a:highlight>
                  <a:srgbClr val="FFFF00"/>
                </a:highlight>
              </a:rPr>
              <a:t> in comparison with individuals reporting low levels of violence exposure</a:t>
            </a:r>
            <a:r>
              <a:rPr lang="en-US" dirty="0"/>
              <a:t>.” (Boxer, </a:t>
            </a:r>
            <a:r>
              <a:rPr lang="en-US" dirty="0" err="1"/>
              <a:t>Middlemass</a:t>
            </a:r>
            <a:r>
              <a:rPr lang="en-US" dirty="0"/>
              <a:t>, &amp; </a:t>
            </a:r>
            <a:r>
              <a:rPr lang="en-US" dirty="0" err="1"/>
              <a:t>Delorenzo</a:t>
            </a:r>
            <a:r>
              <a:rPr lang="en-US" dirty="0"/>
              <a:t>, 2009, p. 795)</a:t>
            </a:r>
          </a:p>
          <a:p>
            <a:endParaRPr lang="en-US" sz="2400" dirty="0"/>
          </a:p>
        </p:txBody>
      </p:sp>
    </p:spTree>
    <p:extLst>
      <p:ext uri="{BB962C8B-B14F-4D97-AF65-F5344CB8AC3E}">
        <p14:creationId xmlns:p14="http://schemas.microsoft.com/office/powerpoint/2010/main" val="785638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FF6-EED4-4B93-B005-40151469070D}"/>
              </a:ext>
            </a:extLst>
          </p:cNvPr>
          <p:cNvSpPr>
            <a:spLocks noGrp="1"/>
          </p:cNvSpPr>
          <p:nvPr>
            <p:ph type="title"/>
          </p:nvPr>
        </p:nvSpPr>
        <p:spPr/>
        <p:txBody>
          <a:bodyPr>
            <a:normAutofit/>
          </a:bodyPr>
          <a:lstStyle/>
          <a:p>
            <a:r>
              <a:rPr lang="en-US" dirty="0"/>
              <a:t>a)  How am I defining the challenge? </a:t>
            </a:r>
            <a:r>
              <a:rPr lang="en-US" sz="2400" dirty="0"/>
              <a:t>(cont.) – </a:t>
            </a:r>
            <a:r>
              <a:rPr lang="en-US" sz="2400" i="1" dirty="0">
                <a:solidFill>
                  <a:srgbClr val="FF0000"/>
                </a:solidFill>
              </a:rPr>
              <a:t>Prison -  </a:t>
            </a:r>
            <a:r>
              <a:rPr lang="en-US" sz="1800" i="1" dirty="0">
                <a:solidFill>
                  <a:srgbClr val="FF0000"/>
                </a:solidFill>
              </a:rPr>
              <a:t>victim blaming worsening symptoms</a:t>
            </a:r>
          </a:p>
        </p:txBody>
      </p:sp>
      <p:sp>
        <p:nvSpPr>
          <p:cNvPr id="3" name="Content Placeholder 2">
            <a:extLst>
              <a:ext uri="{FF2B5EF4-FFF2-40B4-BE49-F238E27FC236}">
                <a16:creationId xmlns:a16="http://schemas.microsoft.com/office/drawing/2014/main" id="{46F84681-7BEC-4F17-9A55-EF7212F7868B}"/>
              </a:ext>
            </a:extLst>
          </p:cNvPr>
          <p:cNvSpPr>
            <a:spLocks noGrp="1"/>
          </p:cNvSpPr>
          <p:nvPr>
            <p:ph idx="1"/>
          </p:nvPr>
        </p:nvSpPr>
        <p:spPr/>
        <p:txBody>
          <a:bodyPr>
            <a:normAutofit/>
          </a:bodyPr>
          <a:lstStyle/>
          <a:p>
            <a:r>
              <a:rPr lang="en-US" dirty="0"/>
              <a:t>"</a:t>
            </a:r>
            <a:r>
              <a:rPr lang="en-US" dirty="0">
                <a:highlight>
                  <a:srgbClr val="FFFF00"/>
                </a:highlight>
              </a:rPr>
              <a:t>Lifetime </a:t>
            </a:r>
            <a:r>
              <a:rPr lang="en-US" dirty="0">
                <a:solidFill>
                  <a:srgbClr val="FF0000"/>
                </a:solidFill>
                <a:highlight>
                  <a:srgbClr val="FFFF00"/>
                </a:highlight>
              </a:rPr>
              <a:t>violence experienced by incarcerated women has been characterized as severe</a:t>
            </a:r>
            <a:r>
              <a:rPr lang="en-US" dirty="0">
                <a:highlight>
                  <a:srgbClr val="FFFF00"/>
                </a:highlight>
              </a:rPr>
              <a:t>, far exceeding experiences of women in the general population</a:t>
            </a:r>
            <a:r>
              <a:rPr lang="en-US" dirty="0"/>
              <a:t>..." (Andrea, Cimino, Kunz, Mendoza, Shively, &amp; </a:t>
            </a:r>
            <a:r>
              <a:rPr lang="en-US" dirty="0" err="1"/>
              <a:t>Thieleman</a:t>
            </a:r>
            <a:r>
              <a:rPr lang="en-US" dirty="0"/>
              <a:t>, 2015, p. 2)</a:t>
            </a:r>
          </a:p>
          <a:p>
            <a:r>
              <a:rPr lang="en-US" dirty="0"/>
              <a:t>"Possible </a:t>
            </a:r>
            <a:r>
              <a:rPr lang="en-US" dirty="0">
                <a:solidFill>
                  <a:srgbClr val="FF0000"/>
                </a:solidFill>
                <a:highlight>
                  <a:srgbClr val="FFFF00"/>
                </a:highlight>
              </a:rPr>
              <a:t>PTSD was one of the most prevalent mental health conditions</a:t>
            </a:r>
            <a:r>
              <a:rPr lang="en-US" dirty="0"/>
              <a:t>, with </a:t>
            </a:r>
            <a:r>
              <a:rPr lang="en-US" dirty="0">
                <a:highlight>
                  <a:srgbClr val="FFFF00"/>
                </a:highlight>
              </a:rPr>
              <a:t>48.1% of male inmates and 57.8% of female inmates having indications of a possible diagnosis</a:t>
            </a:r>
            <a:r>
              <a:rPr lang="en-US" dirty="0"/>
              <a:t>.  Other prevalent conditions included inmates with </a:t>
            </a:r>
            <a:r>
              <a:rPr lang="en-US" dirty="0">
                <a:highlight>
                  <a:srgbClr val="FFFF00"/>
                </a:highlight>
              </a:rPr>
              <a:t>at least one substance use disorder (85.5%), at least one severe substance use disorder (67.5%)" </a:t>
            </a:r>
            <a:r>
              <a:rPr lang="en-US" dirty="0"/>
              <a:t>(Combs et al., 2019, p. 10)</a:t>
            </a:r>
          </a:p>
          <a:p>
            <a:endParaRPr lang="en-US" sz="2400" dirty="0"/>
          </a:p>
        </p:txBody>
      </p:sp>
    </p:spTree>
    <p:extLst>
      <p:ext uri="{BB962C8B-B14F-4D97-AF65-F5344CB8AC3E}">
        <p14:creationId xmlns:p14="http://schemas.microsoft.com/office/powerpoint/2010/main" val="2809432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FF6-EED4-4B93-B005-40151469070D}"/>
              </a:ext>
            </a:extLst>
          </p:cNvPr>
          <p:cNvSpPr>
            <a:spLocks noGrp="1"/>
          </p:cNvSpPr>
          <p:nvPr>
            <p:ph type="title"/>
          </p:nvPr>
        </p:nvSpPr>
        <p:spPr/>
        <p:txBody>
          <a:bodyPr>
            <a:normAutofit/>
          </a:bodyPr>
          <a:lstStyle/>
          <a:p>
            <a:r>
              <a:rPr lang="en-US" dirty="0"/>
              <a:t>a)  How am I defining the challenge? </a:t>
            </a:r>
            <a:r>
              <a:rPr lang="en-US" sz="2400" dirty="0"/>
              <a:t>(cont.) –</a:t>
            </a:r>
            <a:br>
              <a:rPr lang="en-US" sz="2400" dirty="0"/>
            </a:br>
            <a:r>
              <a:rPr lang="en-US" sz="2400" i="1" dirty="0">
                <a:solidFill>
                  <a:srgbClr val="FF0000"/>
                </a:solidFill>
              </a:rPr>
              <a:t>Prison -</a:t>
            </a:r>
            <a:r>
              <a:rPr lang="en-US" i="1" dirty="0">
                <a:solidFill>
                  <a:srgbClr val="FF0000"/>
                </a:solidFill>
              </a:rPr>
              <a:t>  </a:t>
            </a:r>
            <a:r>
              <a:rPr lang="en-US" sz="1800" i="1" dirty="0">
                <a:solidFill>
                  <a:srgbClr val="FF0000"/>
                </a:solidFill>
              </a:rPr>
              <a:t>victim blaming worsening symptoms</a:t>
            </a:r>
            <a:endParaRPr lang="en-US" sz="1800" dirty="0"/>
          </a:p>
        </p:txBody>
      </p:sp>
      <p:sp>
        <p:nvSpPr>
          <p:cNvPr id="3" name="Content Placeholder 2">
            <a:extLst>
              <a:ext uri="{FF2B5EF4-FFF2-40B4-BE49-F238E27FC236}">
                <a16:creationId xmlns:a16="http://schemas.microsoft.com/office/drawing/2014/main" id="{46F84681-7BEC-4F17-9A55-EF7212F7868B}"/>
              </a:ext>
            </a:extLst>
          </p:cNvPr>
          <p:cNvSpPr>
            <a:spLocks noGrp="1"/>
          </p:cNvSpPr>
          <p:nvPr>
            <p:ph idx="1"/>
          </p:nvPr>
        </p:nvSpPr>
        <p:spPr/>
        <p:txBody>
          <a:bodyPr>
            <a:normAutofit/>
          </a:bodyPr>
          <a:lstStyle/>
          <a:p>
            <a:r>
              <a:rPr lang="en-US" dirty="0"/>
              <a:t>"</a:t>
            </a:r>
            <a:r>
              <a:rPr lang="en-US" dirty="0">
                <a:solidFill>
                  <a:srgbClr val="FF0000"/>
                </a:solidFill>
                <a:highlight>
                  <a:srgbClr val="FFFF00"/>
                </a:highlight>
              </a:rPr>
              <a:t>While the United States has only 5 percent of the world's population, it has nearly 25 percent of its prisoners</a:t>
            </a:r>
            <a:r>
              <a:rPr lang="en-US" dirty="0"/>
              <a:t> - about 2.2 million people...</a:t>
            </a:r>
            <a:r>
              <a:rPr lang="en-US" dirty="0">
                <a:solidFill>
                  <a:srgbClr val="FF0000"/>
                </a:solidFill>
                <a:highlight>
                  <a:srgbClr val="FFFF00"/>
                </a:highlight>
              </a:rPr>
              <a:t>One out of every 100 American adults is incarcerated</a:t>
            </a:r>
            <a:r>
              <a:rPr lang="en-US" dirty="0"/>
              <a:t>, a per capita rate </a:t>
            </a:r>
            <a:r>
              <a:rPr lang="en-US" dirty="0">
                <a:solidFill>
                  <a:srgbClr val="FF0000"/>
                </a:solidFill>
                <a:highlight>
                  <a:srgbClr val="FFFF00"/>
                </a:highlight>
              </a:rPr>
              <a:t>five to 10 times higher than that in Western Europe or other democracies</a:t>
            </a:r>
            <a:r>
              <a:rPr lang="en-US" dirty="0"/>
              <a:t>..." (Collier, 2014)</a:t>
            </a:r>
          </a:p>
          <a:p>
            <a:r>
              <a:rPr lang="en-US" dirty="0"/>
              <a:t>"</a:t>
            </a:r>
            <a:r>
              <a:rPr lang="en-US" dirty="0">
                <a:highlight>
                  <a:srgbClr val="FFFF00"/>
                </a:highlight>
              </a:rPr>
              <a:t>While the </a:t>
            </a:r>
            <a:r>
              <a:rPr lang="en-US" dirty="0">
                <a:solidFill>
                  <a:srgbClr val="FF0000"/>
                </a:solidFill>
                <a:highlight>
                  <a:srgbClr val="FFFF00"/>
                </a:highlight>
              </a:rPr>
              <a:t>United States has 707 incarcerated people per 100,000 citizens</a:t>
            </a:r>
            <a:r>
              <a:rPr lang="en-US" dirty="0"/>
              <a:t>, for example, </a:t>
            </a:r>
            <a:r>
              <a:rPr lang="en-US" dirty="0">
                <a:solidFill>
                  <a:srgbClr val="FF0000"/>
                </a:solidFill>
                <a:highlight>
                  <a:srgbClr val="FFFF00"/>
                </a:highlight>
              </a:rPr>
              <a:t>China has 124 to 172</a:t>
            </a:r>
            <a:r>
              <a:rPr lang="en-US" dirty="0"/>
              <a:t> per 100,000 people and </a:t>
            </a:r>
            <a:r>
              <a:rPr lang="en-US" dirty="0">
                <a:solidFill>
                  <a:srgbClr val="FF0000"/>
                </a:solidFill>
                <a:highlight>
                  <a:srgbClr val="FFFF00"/>
                </a:highlight>
              </a:rPr>
              <a:t>Iran 284</a:t>
            </a:r>
            <a:r>
              <a:rPr lang="en-US" dirty="0"/>
              <a:t> per 100,000. North Korea is perhaps the closest, but reliable numbers are hard to find; some estimates suggest 600 to 800 per 100,000." (Collier, 2014)</a:t>
            </a:r>
          </a:p>
        </p:txBody>
      </p:sp>
    </p:spTree>
    <p:extLst>
      <p:ext uri="{BB962C8B-B14F-4D97-AF65-F5344CB8AC3E}">
        <p14:creationId xmlns:p14="http://schemas.microsoft.com/office/powerpoint/2010/main" val="3369926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FF6-EED4-4B93-B005-40151469070D}"/>
              </a:ext>
            </a:extLst>
          </p:cNvPr>
          <p:cNvSpPr>
            <a:spLocks noGrp="1"/>
          </p:cNvSpPr>
          <p:nvPr>
            <p:ph type="title"/>
          </p:nvPr>
        </p:nvSpPr>
        <p:spPr/>
        <p:txBody>
          <a:bodyPr>
            <a:normAutofit/>
          </a:bodyPr>
          <a:lstStyle/>
          <a:p>
            <a:r>
              <a:rPr lang="en-US" dirty="0"/>
              <a:t>a)  How am I defining the challenge? </a:t>
            </a:r>
            <a:r>
              <a:rPr lang="en-US" sz="2400" dirty="0"/>
              <a:t>(cont.) –</a:t>
            </a:r>
            <a:br>
              <a:rPr lang="en-US" sz="2400" dirty="0"/>
            </a:br>
            <a:r>
              <a:rPr lang="en-US" sz="2400" i="1" dirty="0">
                <a:solidFill>
                  <a:srgbClr val="FF0000"/>
                </a:solidFill>
              </a:rPr>
              <a:t>Prison -</a:t>
            </a:r>
            <a:r>
              <a:rPr lang="en-US" i="1" dirty="0">
                <a:solidFill>
                  <a:srgbClr val="FF0000"/>
                </a:solidFill>
              </a:rPr>
              <a:t>  </a:t>
            </a:r>
            <a:r>
              <a:rPr lang="en-US" sz="1800" i="1" dirty="0">
                <a:solidFill>
                  <a:srgbClr val="FF0000"/>
                </a:solidFill>
              </a:rPr>
              <a:t>victim blaming worsening symptoms</a:t>
            </a:r>
            <a:endParaRPr lang="en-US" sz="1800" dirty="0"/>
          </a:p>
        </p:txBody>
      </p:sp>
      <p:sp>
        <p:nvSpPr>
          <p:cNvPr id="3" name="Content Placeholder 2">
            <a:extLst>
              <a:ext uri="{FF2B5EF4-FFF2-40B4-BE49-F238E27FC236}">
                <a16:creationId xmlns:a16="http://schemas.microsoft.com/office/drawing/2014/main" id="{46F84681-7BEC-4F17-9A55-EF7212F7868B}"/>
              </a:ext>
            </a:extLst>
          </p:cNvPr>
          <p:cNvSpPr>
            <a:spLocks noGrp="1"/>
          </p:cNvSpPr>
          <p:nvPr>
            <p:ph idx="1"/>
          </p:nvPr>
        </p:nvSpPr>
        <p:spPr/>
        <p:txBody>
          <a:bodyPr>
            <a:normAutofit/>
          </a:bodyPr>
          <a:lstStyle/>
          <a:p>
            <a:r>
              <a:rPr lang="en-US" dirty="0"/>
              <a:t>"This </a:t>
            </a:r>
            <a:r>
              <a:rPr lang="en-US" dirty="0">
                <a:highlight>
                  <a:srgbClr val="FFFF00"/>
                </a:highlight>
              </a:rPr>
              <a:t>growth is "</a:t>
            </a:r>
            <a:r>
              <a:rPr lang="en-US" dirty="0">
                <a:solidFill>
                  <a:srgbClr val="FF0000"/>
                </a:solidFill>
                <a:highlight>
                  <a:srgbClr val="FFFF00"/>
                </a:highlight>
              </a:rPr>
              <a:t>historically unprecedented</a:t>
            </a:r>
            <a:r>
              <a:rPr lang="en-US" dirty="0"/>
              <a:t>" in the United States and "</a:t>
            </a:r>
            <a:r>
              <a:rPr lang="en-US" dirty="0">
                <a:solidFill>
                  <a:srgbClr val="FF0000"/>
                </a:solidFill>
                <a:highlight>
                  <a:srgbClr val="FFFF00"/>
                </a:highlight>
              </a:rPr>
              <a:t>internationally unique</a:t>
            </a:r>
            <a:r>
              <a:rPr lang="en-US" dirty="0"/>
              <a:t>..." (Collier, 2014)</a:t>
            </a:r>
          </a:p>
          <a:p>
            <a:r>
              <a:rPr lang="en-US" dirty="0"/>
              <a:t>“Even states like </a:t>
            </a:r>
            <a:r>
              <a:rPr lang="en-US" dirty="0">
                <a:solidFill>
                  <a:srgbClr val="FF0000"/>
                </a:solidFill>
                <a:highlight>
                  <a:srgbClr val="FFFF00"/>
                </a:highlight>
              </a:rPr>
              <a:t>New Hampshire, with incarceration rates below the national average</a:t>
            </a:r>
            <a:r>
              <a:rPr lang="en-US" dirty="0"/>
              <a:t>, continue to </a:t>
            </a:r>
            <a:r>
              <a:rPr lang="en-US" dirty="0">
                <a:solidFill>
                  <a:srgbClr val="FF0000"/>
                </a:solidFill>
                <a:highlight>
                  <a:srgbClr val="FFFF00"/>
                </a:highlight>
              </a:rPr>
              <a:t>lock people up at more than double the rates of our closest international allies</a:t>
            </a:r>
            <a:r>
              <a:rPr lang="en-US" dirty="0"/>
              <a:t>” (Wagner &amp; Sawyer, 2018)</a:t>
            </a:r>
            <a:endParaRPr lang="en-US" sz="2400" dirty="0"/>
          </a:p>
        </p:txBody>
      </p:sp>
    </p:spTree>
    <p:extLst>
      <p:ext uri="{BB962C8B-B14F-4D97-AF65-F5344CB8AC3E}">
        <p14:creationId xmlns:p14="http://schemas.microsoft.com/office/powerpoint/2010/main" val="3130278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FF6-EED4-4B93-B005-40151469070D}"/>
              </a:ext>
            </a:extLst>
          </p:cNvPr>
          <p:cNvSpPr>
            <a:spLocks noGrp="1"/>
          </p:cNvSpPr>
          <p:nvPr>
            <p:ph type="title"/>
          </p:nvPr>
        </p:nvSpPr>
        <p:spPr/>
        <p:txBody>
          <a:bodyPr>
            <a:normAutofit/>
          </a:bodyPr>
          <a:lstStyle/>
          <a:p>
            <a:r>
              <a:rPr lang="en-US" dirty="0"/>
              <a:t>a)  How am I defining the challenge? </a:t>
            </a:r>
            <a:r>
              <a:rPr lang="en-US" sz="2400" dirty="0"/>
              <a:t>(cont.) - </a:t>
            </a:r>
            <a:r>
              <a:rPr lang="en-US" sz="2400" i="1" dirty="0">
                <a:solidFill>
                  <a:srgbClr val="FF0000"/>
                </a:solidFill>
              </a:rPr>
              <a:t>Prison -  </a:t>
            </a:r>
            <a:r>
              <a:rPr lang="en-US" sz="1800" i="1" dirty="0">
                <a:solidFill>
                  <a:srgbClr val="FF0000"/>
                </a:solidFill>
              </a:rPr>
              <a:t>victim blaming worsening symptoms</a:t>
            </a:r>
            <a:endParaRPr lang="en-US" sz="1800" dirty="0"/>
          </a:p>
        </p:txBody>
      </p:sp>
      <p:sp>
        <p:nvSpPr>
          <p:cNvPr id="3" name="Content Placeholder 2">
            <a:extLst>
              <a:ext uri="{FF2B5EF4-FFF2-40B4-BE49-F238E27FC236}">
                <a16:creationId xmlns:a16="http://schemas.microsoft.com/office/drawing/2014/main" id="{46F84681-7BEC-4F17-9A55-EF7212F7868B}"/>
              </a:ext>
            </a:extLst>
          </p:cNvPr>
          <p:cNvSpPr>
            <a:spLocks noGrp="1"/>
          </p:cNvSpPr>
          <p:nvPr>
            <p:ph idx="1"/>
          </p:nvPr>
        </p:nvSpPr>
        <p:spPr/>
        <p:txBody>
          <a:bodyPr>
            <a:normAutofit/>
          </a:bodyPr>
          <a:lstStyle/>
          <a:p>
            <a:r>
              <a:rPr lang="en-US" dirty="0"/>
              <a:t>“…</a:t>
            </a:r>
            <a:r>
              <a:rPr lang="en-US" dirty="0">
                <a:solidFill>
                  <a:srgbClr val="FF0000"/>
                </a:solidFill>
                <a:highlight>
                  <a:srgbClr val="FFFF00"/>
                </a:highlight>
              </a:rPr>
              <a:t>incarcerated women demonstrate significantly higher rates of posttraumatic stress disorder</a:t>
            </a:r>
            <a:r>
              <a:rPr lang="en-US" dirty="0"/>
              <a:t> (PTSD)...with up to </a:t>
            </a:r>
            <a:r>
              <a:rPr lang="en-US" dirty="0">
                <a:highlight>
                  <a:srgbClr val="FFFF00"/>
                </a:highlight>
              </a:rPr>
              <a:t>81% of incarcerated women having experienced five or more traumatic events in their lifetime</a:t>
            </a:r>
            <a:r>
              <a:rPr lang="en-US" dirty="0"/>
              <a:t>...</a:t>
            </a:r>
            <a:r>
              <a:rPr lang="en-US" dirty="0">
                <a:solidFill>
                  <a:srgbClr val="FF0000"/>
                </a:solidFill>
                <a:highlight>
                  <a:srgbClr val="FFFF00"/>
                </a:highlight>
              </a:rPr>
              <a:t>Among incarcerated women, incidences of co-occurring SUD and PTSD are substantial</a:t>
            </a:r>
            <a:r>
              <a:rPr lang="en-US" dirty="0"/>
              <a:t>..." (Cimino, Kunz, Mendoza, Shively, &amp; </a:t>
            </a:r>
            <a:r>
              <a:rPr lang="en-US" dirty="0" err="1"/>
              <a:t>Thieleman</a:t>
            </a:r>
            <a:r>
              <a:rPr lang="en-US" dirty="0"/>
              <a:t>, 2015, p. 2).  </a:t>
            </a:r>
          </a:p>
          <a:p>
            <a:r>
              <a:rPr lang="en-US" dirty="0"/>
              <a:t>"From a person-in-environment perspective, addressing risk factors in the community is critical because </a:t>
            </a:r>
            <a:r>
              <a:rPr lang="en-US" dirty="0">
                <a:solidFill>
                  <a:srgbClr val="FF0000"/>
                </a:solidFill>
                <a:highlight>
                  <a:srgbClr val="FFFF00"/>
                </a:highlight>
              </a:rPr>
              <a:t>alcohol and drug use is predictive of recidivism </a:t>
            </a:r>
            <a:r>
              <a:rPr lang="en-US" dirty="0">
                <a:highlight>
                  <a:srgbClr val="FFFF00"/>
                </a:highlight>
              </a:rPr>
              <a:t>for both men and women</a:t>
            </a:r>
            <a:r>
              <a:rPr lang="en-US" dirty="0"/>
              <a:t>..."; (Cimino, Kunz, Mendoza, Shively, &amp; </a:t>
            </a:r>
            <a:r>
              <a:rPr lang="en-US" dirty="0" err="1"/>
              <a:t>Thieleman</a:t>
            </a:r>
            <a:r>
              <a:rPr lang="en-US" dirty="0"/>
              <a:t>, 2015, p. 2)</a:t>
            </a:r>
          </a:p>
        </p:txBody>
      </p:sp>
    </p:spTree>
    <p:extLst>
      <p:ext uri="{BB962C8B-B14F-4D97-AF65-F5344CB8AC3E}">
        <p14:creationId xmlns:p14="http://schemas.microsoft.com/office/powerpoint/2010/main" val="1050099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FF6-EED4-4B93-B005-40151469070D}"/>
              </a:ext>
            </a:extLst>
          </p:cNvPr>
          <p:cNvSpPr>
            <a:spLocks noGrp="1"/>
          </p:cNvSpPr>
          <p:nvPr>
            <p:ph type="title"/>
          </p:nvPr>
        </p:nvSpPr>
        <p:spPr/>
        <p:txBody>
          <a:bodyPr>
            <a:normAutofit/>
          </a:bodyPr>
          <a:lstStyle/>
          <a:p>
            <a:r>
              <a:rPr lang="en-US" dirty="0"/>
              <a:t>a)  How am I defining the challenge? </a:t>
            </a:r>
            <a:r>
              <a:rPr lang="en-US" sz="2400" dirty="0"/>
              <a:t>(cont.) – </a:t>
            </a:r>
            <a:r>
              <a:rPr lang="en-US" sz="2400" i="1" dirty="0">
                <a:solidFill>
                  <a:srgbClr val="FF0000"/>
                </a:solidFill>
              </a:rPr>
              <a:t>America…and “the world”</a:t>
            </a:r>
            <a:endParaRPr lang="en-US" sz="1800" dirty="0"/>
          </a:p>
        </p:txBody>
      </p:sp>
      <p:sp>
        <p:nvSpPr>
          <p:cNvPr id="3" name="Content Placeholder 2">
            <a:extLst>
              <a:ext uri="{FF2B5EF4-FFF2-40B4-BE49-F238E27FC236}">
                <a16:creationId xmlns:a16="http://schemas.microsoft.com/office/drawing/2014/main" id="{46F84681-7BEC-4F17-9A55-EF7212F7868B}"/>
              </a:ext>
            </a:extLst>
          </p:cNvPr>
          <p:cNvSpPr>
            <a:spLocks noGrp="1"/>
          </p:cNvSpPr>
          <p:nvPr>
            <p:ph idx="1"/>
          </p:nvPr>
        </p:nvSpPr>
        <p:spPr/>
        <p:txBody>
          <a:bodyPr>
            <a:normAutofit/>
          </a:bodyPr>
          <a:lstStyle/>
          <a:p>
            <a:r>
              <a:rPr lang="en-US" sz="2400" i="1" dirty="0">
                <a:solidFill>
                  <a:srgbClr val="FF0000"/>
                </a:solidFill>
              </a:rPr>
              <a:t>America:</a:t>
            </a:r>
            <a:r>
              <a:rPr lang="en-US" dirty="0"/>
              <a:t>  “An estimated </a:t>
            </a:r>
            <a:r>
              <a:rPr lang="en-US" dirty="0">
                <a:solidFill>
                  <a:srgbClr val="FF0000"/>
                </a:solidFill>
                <a:highlight>
                  <a:srgbClr val="FFFF00"/>
                </a:highlight>
              </a:rPr>
              <a:t>19.1% of U.S. adults had any anxiety disorder</a:t>
            </a:r>
            <a:r>
              <a:rPr lang="en-US" dirty="0"/>
              <a:t> in the past year.” (National Institute of Mental Health, 2017)</a:t>
            </a:r>
          </a:p>
          <a:p>
            <a:r>
              <a:rPr lang="en-US" sz="2400" i="1" dirty="0">
                <a:solidFill>
                  <a:srgbClr val="FF0000"/>
                </a:solidFill>
              </a:rPr>
              <a:t>America:</a:t>
            </a:r>
            <a:r>
              <a:rPr lang="en-US" dirty="0"/>
              <a:t>  “An estimated </a:t>
            </a:r>
            <a:r>
              <a:rPr lang="en-US" dirty="0">
                <a:solidFill>
                  <a:srgbClr val="FF0000"/>
                </a:solidFill>
                <a:highlight>
                  <a:srgbClr val="FFFF00"/>
                </a:highlight>
              </a:rPr>
              <a:t>31.9% of adolescents had any anxiety disorder</a:t>
            </a:r>
            <a:r>
              <a:rPr lang="en-US" dirty="0"/>
              <a:t>; The prevalence of major depressive episode was </a:t>
            </a:r>
            <a:r>
              <a:rPr lang="en-US" dirty="0">
                <a:solidFill>
                  <a:srgbClr val="FF0000"/>
                </a:solidFill>
                <a:highlight>
                  <a:srgbClr val="FFFF00"/>
                </a:highlight>
              </a:rPr>
              <a:t>highest among adults reporting two or more races</a:t>
            </a:r>
            <a:r>
              <a:rPr lang="en-US" dirty="0"/>
              <a:t> (11.3%).” (National Institute of Mental Health, 2017)</a:t>
            </a:r>
          </a:p>
          <a:p>
            <a:r>
              <a:rPr lang="en-US" sz="2400" i="1" dirty="0">
                <a:solidFill>
                  <a:srgbClr val="FF0000"/>
                </a:solidFill>
              </a:rPr>
              <a:t>World Wide: </a:t>
            </a:r>
            <a:r>
              <a:rPr lang="en-US" i="1" dirty="0"/>
              <a:t> </a:t>
            </a:r>
            <a:r>
              <a:rPr lang="en-US" dirty="0"/>
              <a:t>“</a:t>
            </a:r>
            <a:r>
              <a:rPr lang="en-US" dirty="0">
                <a:solidFill>
                  <a:srgbClr val="FF0000"/>
                </a:solidFill>
                <a:highlight>
                  <a:srgbClr val="FFFF00"/>
                </a:highlight>
              </a:rPr>
              <a:t>More than 300 million people are now living with depression, an increase of more than 18% between 2005 and 2015</a:t>
            </a:r>
            <a:r>
              <a:rPr lang="en-US" dirty="0"/>
              <a:t>. (World Health Organization, 2017)</a:t>
            </a:r>
          </a:p>
          <a:p>
            <a:endParaRPr lang="en-US" dirty="0"/>
          </a:p>
        </p:txBody>
      </p:sp>
    </p:spTree>
    <p:extLst>
      <p:ext uri="{BB962C8B-B14F-4D97-AF65-F5344CB8AC3E}">
        <p14:creationId xmlns:p14="http://schemas.microsoft.com/office/powerpoint/2010/main" val="2544111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FF6-EED4-4B93-B005-40151469070D}"/>
              </a:ext>
            </a:extLst>
          </p:cNvPr>
          <p:cNvSpPr>
            <a:spLocks noGrp="1"/>
          </p:cNvSpPr>
          <p:nvPr>
            <p:ph type="title"/>
          </p:nvPr>
        </p:nvSpPr>
        <p:spPr/>
        <p:txBody>
          <a:bodyPr>
            <a:normAutofit/>
          </a:bodyPr>
          <a:lstStyle/>
          <a:p>
            <a:r>
              <a:rPr lang="en-US" sz="1800" dirty="0"/>
              <a:t>a)  How am I defining the challenge? (cont.)</a:t>
            </a:r>
            <a:br>
              <a:rPr lang="en-US" sz="2400" dirty="0"/>
            </a:br>
            <a:r>
              <a:rPr lang="en-US" sz="2400" dirty="0"/>
              <a:t>I want to takes clients </a:t>
            </a:r>
            <a:r>
              <a:rPr lang="en-US" sz="4000" dirty="0">
                <a:solidFill>
                  <a:srgbClr val="FF0000"/>
                </a:solidFill>
              </a:rPr>
              <a:t>from this road….</a:t>
            </a:r>
          </a:p>
        </p:txBody>
      </p:sp>
      <p:pic>
        <p:nvPicPr>
          <p:cNvPr id="5" name="Content Placeholder 4" descr="A close up of a car going down the highway&#10;&#10;Description automatically generated">
            <a:extLst>
              <a:ext uri="{FF2B5EF4-FFF2-40B4-BE49-F238E27FC236}">
                <a16:creationId xmlns:a16="http://schemas.microsoft.com/office/drawing/2014/main" id="{B466BCE8-DBCA-4709-9ED4-59990686C2A1}"/>
              </a:ext>
            </a:extLst>
          </p:cNvPr>
          <p:cNvPicPr>
            <a:picLocks noGrp="1" noChangeAspect="1"/>
          </p:cNvPicPr>
          <p:nvPr>
            <p:ph idx="1"/>
          </p:nvPr>
        </p:nvPicPr>
        <p:blipFill>
          <a:blip r:embed="rId2"/>
          <a:stretch>
            <a:fillRect/>
          </a:stretch>
        </p:blipFill>
        <p:spPr>
          <a:xfrm>
            <a:off x="3009900" y="1853754"/>
            <a:ext cx="6315075" cy="4280345"/>
          </a:xfrm>
        </p:spPr>
      </p:pic>
    </p:spTree>
    <p:extLst>
      <p:ext uri="{BB962C8B-B14F-4D97-AF65-F5344CB8AC3E}">
        <p14:creationId xmlns:p14="http://schemas.microsoft.com/office/powerpoint/2010/main" val="1446578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FF6-EED4-4B93-B005-40151469070D}"/>
              </a:ext>
            </a:extLst>
          </p:cNvPr>
          <p:cNvSpPr>
            <a:spLocks noGrp="1"/>
          </p:cNvSpPr>
          <p:nvPr>
            <p:ph type="title"/>
          </p:nvPr>
        </p:nvSpPr>
        <p:spPr/>
        <p:txBody>
          <a:bodyPr>
            <a:normAutofit/>
          </a:bodyPr>
          <a:lstStyle/>
          <a:p>
            <a:r>
              <a:rPr lang="en-US" sz="1800" dirty="0"/>
              <a:t>a)  How am I defining the challenge? (cont.)</a:t>
            </a:r>
            <a:br>
              <a:rPr lang="en-US" sz="2400" dirty="0"/>
            </a:br>
            <a:r>
              <a:rPr lang="en-US" sz="4000" dirty="0">
                <a:solidFill>
                  <a:srgbClr val="FF0000"/>
                </a:solidFill>
              </a:rPr>
              <a:t>to this one….</a:t>
            </a:r>
          </a:p>
        </p:txBody>
      </p:sp>
      <p:pic>
        <p:nvPicPr>
          <p:cNvPr id="7" name="Content Placeholder 6" descr="A cow standing on top of a dirt field&#10;&#10;Description automatically generated">
            <a:extLst>
              <a:ext uri="{FF2B5EF4-FFF2-40B4-BE49-F238E27FC236}">
                <a16:creationId xmlns:a16="http://schemas.microsoft.com/office/drawing/2014/main" id="{0DA9EED8-A546-4BB1-A475-72EDB22A409B}"/>
              </a:ext>
            </a:extLst>
          </p:cNvPr>
          <p:cNvPicPr>
            <a:picLocks noGrp="1" noChangeAspect="1"/>
          </p:cNvPicPr>
          <p:nvPr>
            <p:ph idx="1"/>
          </p:nvPr>
        </p:nvPicPr>
        <p:blipFill>
          <a:blip r:embed="rId2"/>
          <a:stretch>
            <a:fillRect/>
          </a:stretch>
        </p:blipFill>
        <p:spPr>
          <a:xfrm>
            <a:off x="3629025" y="1853754"/>
            <a:ext cx="5200650" cy="4280346"/>
          </a:xfrm>
        </p:spPr>
      </p:pic>
    </p:spTree>
    <p:extLst>
      <p:ext uri="{BB962C8B-B14F-4D97-AF65-F5344CB8AC3E}">
        <p14:creationId xmlns:p14="http://schemas.microsoft.com/office/powerpoint/2010/main" val="2132822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245B0-7A42-4206-9C43-DF89B4150E1E}"/>
              </a:ext>
            </a:extLst>
          </p:cNvPr>
          <p:cNvSpPr>
            <a:spLocks noGrp="1"/>
          </p:cNvSpPr>
          <p:nvPr>
            <p:ph type="title"/>
          </p:nvPr>
        </p:nvSpPr>
        <p:spPr/>
        <p:txBody>
          <a:bodyPr>
            <a:normAutofit/>
          </a:bodyPr>
          <a:lstStyle/>
          <a:p>
            <a:r>
              <a:rPr lang="en-US" sz="2400" dirty="0"/>
              <a:t>b)  What about its causes, consequences, and potential solutions do the scholars agree upon?</a:t>
            </a:r>
          </a:p>
        </p:txBody>
      </p:sp>
      <p:sp>
        <p:nvSpPr>
          <p:cNvPr id="3" name="Content Placeholder 2">
            <a:extLst>
              <a:ext uri="{FF2B5EF4-FFF2-40B4-BE49-F238E27FC236}">
                <a16:creationId xmlns:a16="http://schemas.microsoft.com/office/drawing/2014/main" id="{6E77DA70-9E65-4D73-BF63-F7A83D49B06B}"/>
              </a:ext>
            </a:extLst>
          </p:cNvPr>
          <p:cNvSpPr>
            <a:spLocks noGrp="1"/>
          </p:cNvSpPr>
          <p:nvPr>
            <p:ph idx="1"/>
          </p:nvPr>
        </p:nvSpPr>
        <p:spPr/>
        <p:txBody>
          <a:bodyPr>
            <a:normAutofit fontScale="92500" lnSpcReduction="20000"/>
          </a:bodyPr>
          <a:lstStyle/>
          <a:p>
            <a:r>
              <a:rPr lang="en-US" dirty="0"/>
              <a:t>"...horses may </a:t>
            </a:r>
            <a:r>
              <a:rPr lang="en-US" dirty="0">
                <a:solidFill>
                  <a:srgbClr val="FF0000"/>
                </a:solidFill>
                <a:highlight>
                  <a:srgbClr val="FFFF00"/>
                </a:highlight>
              </a:rPr>
              <a:t>model a present focus </a:t>
            </a:r>
            <a:r>
              <a:rPr lang="en-US" dirty="0">
                <a:highlight>
                  <a:srgbClr val="FFFF00"/>
                </a:highlight>
              </a:rPr>
              <a:t>as imposing animals</a:t>
            </a:r>
            <a:r>
              <a:rPr lang="en-US" dirty="0"/>
              <a:t> may encourage attention....are </a:t>
            </a:r>
            <a:r>
              <a:rPr lang="en-US" dirty="0">
                <a:solidFill>
                  <a:srgbClr val="FF0000"/>
                </a:solidFill>
                <a:highlight>
                  <a:srgbClr val="FFFF00"/>
                </a:highlight>
              </a:rPr>
              <a:t>highly responsive to humans</a:t>
            </a:r>
            <a:r>
              <a:rPr lang="en-US" dirty="0"/>
              <a:t>...horses </a:t>
            </a:r>
            <a:r>
              <a:rPr lang="en-US" dirty="0">
                <a:solidFill>
                  <a:srgbClr val="FF0000"/>
                </a:solidFill>
                <a:highlight>
                  <a:srgbClr val="FFFF00"/>
                </a:highlight>
              </a:rPr>
              <a:t>respond to human gestures</a:t>
            </a:r>
            <a:r>
              <a:rPr lang="en-US" dirty="0"/>
              <a:t>. Horse responses may </a:t>
            </a:r>
            <a:r>
              <a:rPr lang="en-US" dirty="0">
                <a:solidFill>
                  <a:srgbClr val="FF0000"/>
                </a:solidFill>
                <a:highlight>
                  <a:srgbClr val="FFFF00"/>
                </a:highlight>
              </a:rPr>
              <a:t>provide immediate feedback about a person’s nonverbal behavior </a:t>
            </a:r>
            <a:r>
              <a:rPr lang="en-US" dirty="0"/>
              <a:t>(e.g., horses may crowd a person who is hunched and avoiding eye contact or back away from a person who is approaching quickly with prolonged eye contact), helping </a:t>
            </a:r>
            <a:r>
              <a:rPr lang="en-US" dirty="0">
                <a:solidFill>
                  <a:srgbClr val="FF0000"/>
                </a:solidFill>
                <a:highlight>
                  <a:srgbClr val="FFFF00"/>
                </a:highlight>
              </a:rPr>
              <a:t>increase awareness of one’s behaviors and emotions</a:t>
            </a:r>
            <a:r>
              <a:rPr lang="en-US" dirty="0"/>
              <a:t>....“ (</a:t>
            </a:r>
            <a:r>
              <a:rPr lang="en-US" dirty="0" err="1"/>
              <a:t>Earles</a:t>
            </a:r>
            <a:r>
              <a:rPr lang="en-US" dirty="0"/>
              <a:t>, Vernon, </a:t>
            </a:r>
            <a:r>
              <a:rPr lang="en-US" dirty="0" err="1"/>
              <a:t>Yetz</a:t>
            </a:r>
            <a:r>
              <a:rPr lang="en-US" dirty="0"/>
              <a:t>, 2015, p. 150)</a:t>
            </a:r>
          </a:p>
          <a:p>
            <a:r>
              <a:rPr lang="en-US" dirty="0"/>
              <a:t>"Participants engaged in tasks with horses for 6 weekly 2-hour sessions. Immediately following the final session, participants reported </a:t>
            </a:r>
            <a:r>
              <a:rPr lang="en-US" dirty="0">
                <a:highlight>
                  <a:srgbClr val="FFFF00"/>
                </a:highlight>
              </a:rPr>
              <a:t>significantly </a:t>
            </a:r>
            <a:r>
              <a:rPr lang="en-US" dirty="0">
                <a:solidFill>
                  <a:srgbClr val="FF0000"/>
                </a:solidFill>
                <a:highlight>
                  <a:srgbClr val="FFFF00"/>
                </a:highlight>
              </a:rPr>
              <a:t>reduced posttraumatic stress symptoms</a:t>
            </a:r>
            <a:r>
              <a:rPr lang="en-US" dirty="0"/>
              <a:t>, d=1.21, less severe emotional responses to trauma, d=0.60, </a:t>
            </a:r>
            <a:r>
              <a:rPr lang="en-US" dirty="0">
                <a:solidFill>
                  <a:srgbClr val="FF0000"/>
                </a:solidFill>
                <a:highlight>
                  <a:srgbClr val="FFFF00"/>
                </a:highlight>
              </a:rPr>
              <a:t>less generalized anxiety</a:t>
            </a:r>
            <a:r>
              <a:rPr lang="en-US" dirty="0"/>
              <a:t>, d=1.01, and </a:t>
            </a:r>
            <a:r>
              <a:rPr lang="en-US" dirty="0">
                <a:solidFill>
                  <a:srgbClr val="FF0000"/>
                </a:solidFill>
                <a:highlight>
                  <a:srgbClr val="FFFF00"/>
                </a:highlight>
              </a:rPr>
              <a:t>fewer symptoms of depression</a:t>
            </a:r>
            <a:r>
              <a:rPr lang="en-US" dirty="0"/>
              <a:t>, d=0.54. As well, participants significantly increased mindfulness strategies, d=1.28, and </a:t>
            </a:r>
            <a:r>
              <a:rPr lang="en-US" dirty="0">
                <a:solidFill>
                  <a:srgbClr val="FF0000"/>
                </a:solidFill>
                <a:highlight>
                  <a:srgbClr val="FFFF00"/>
                </a:highlight>
              </a:rPr>
              <a:t>decreased alcohol use</a:t>
            </a:r>
            <a:r>
              <a:rPr lang="en-US" dirty="0"/>
              <a:t>..." (</a:t>
            </a:r>
            <a:r>
              <a:rPr lang="en-US" dirty="0" err="1"/>
              <a:t>Earles</a:t>
            </a:r>
            <a:r>
              <a:rPr lang="en-US" dirty="0"/>
              <a:t>, Vernon, </a:t>
            </a:r>
            <a:r>
              <a:rPr lang="en-US" dirty="0" err="1"/>
              <a:t>Yetz</a:t>
            </a:r>
            <a:r>
              <a:rPr lang="en-US" dirty="0"/>
              <a:t>, 2015, p. 149).   </a:t>
            </a:r>
          </a:p>
          <a:p>
            <a:endParaRPr lang="en-US" dirty="0"/>
          </a:p>
        </p:txBody>
      </p:sp>
    </p:spTree>
    <p:extLst>
      <p:ext uri="{BB962C8B-B14F-4D97-AF65-F5344CB8AC3E}">
        <p14:creationId xmlns:p14="http://schemas.microsoft.com/office/powerpoint/2010/main" val="3550808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245B0-7A42-4206-9C43-DF89B4150E1E}"/>
              </a:ext>
            </a:extLst>
          </p:cNvPr>
          <p:cNvSpPr>
            <a:spLocks noGrp="1"/>
          </p:cNvSpPr>
          <p:nvPr>
            <p:ph type="title"/>
          </p:nvPr>
        </p:nvSpPr>
        <p:spPr/>
        <p:txBody>
          <a:bodyPr>
            <a:normAutofit/>
          </a:bodyPr>
          <a:lstStyle/>
          <a:p>
            <a:r>
              <a:rPr lang="en-US" sz="2400" dirty="0"/>
              <a:t>b)  What about its causes, consequences, and potential solutions do the scholars agree upon? (cont.)</a:t>
            </a:r>
          </a:p>
        </p:txBody>
      </p:sp>
      <p:sp>
        <p:nvSpPr>
          <p:cNvPr id="3" name="Content Placeholder 2">
            <a:extLst>
              <a:ext uri="{FF2B5EF4-FFF2-40B4-BE49-F238E27FC236}">
                <a16:creationId xmlns:a16="http://schemas.microsoft.com/office/drawing/2014/main" id="{6E77DA70-9E65-4D73-BF63-F7A83D49B06B}"/>
              </a:ext>
            </a:extLst>
          </p:cNvPr>
          <p:cNvSpPr>
            <a:spLocks noGrp="1"/>
          </p:cNvSpPr>
          <p:nvPr>
            <p:ph idx="1"/>
          </p:nvPr>
        </p:nvSpPr>
        <p:spPr/>
        <p:txBody>
          <a:bodyPr/>
          <a:lstStyle/>
          <a:p>
            <a:r>
              <a:rPr lang="en-US" dirty="0"/>
              <a:t>"Prison-based animal programs have shown promise when it comes to </a:t>
            </a:r>
            <a:r>
              <a:rPr lang="en-US" dirty="0">
                <a:solidFill>
                  <a:srgbClr val="FF0000"/>
                </a:solidFill>
                <a:highlight>
                  <a:srgbClr val="FFFF00"/>
                </a:highlight>
              </a:rPr>
              <a:t>increased sociability, responsibility, and levels of patience for inmates</a:t>
            </a:r>
            <a:r>
              <a:rPr lang="en-US" dirty="0">
                <a:highlight>
                  <a:srgbClr val="FFFF00"/>
                </a:highlight>
              </a:rPr>
              <a:t> </a:t>
            </a:r>
            <a:r>
              <a:rPr lang="en-US" dirty="0"/>
              <a:t>who participate in these programs.“ (Allison &amp; Ramaswamy, 2016, p. 472)</a:t>
            </a:r>
          </a:p>
        </p:txBody>
      </p:sp>
    </p:spTree>
    <p:extLst>
      <p:ext uri="{BB962C8B-B14F-4D97-AF65-F5344CB8AC3E}">
        <p14:creationId xmlns:p14="http://schemas.microsoft.com/office/powerpoint/2010/main" val="31647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67674-AD7A-47D7-BFBB-B1E13E8E1477}"/>
              </a:ext>
            </a:extLst>
          </p:cNvPr>
          <p:cNvSpPr>
            <a:spLocks noGrp="1"/>
          </p:cNvSpPr>
          <p:nvPr>
            <p:ph type="title"/>
          </p:nvPr>
        </p:nvSpPr>
        <p:spPr/>
        <p:txBody>
          <a:bodyPr/>
          <a:lstStyle/>
          <a:p>
            <a:r>
              <a:rPr lang="en-US" sz="2800" dirty="0"/>
              <a:t>c)  What do scholars disagree about?</a:t>
            </a:r>
          </a:p>
        </p:txBody>
      </p:sp>
      <p:sp>
        <p:nvSpPr>
          <p:cNvPr id="3" name="Content Placeholder 2">
            <a:extLst>
              <a:ext uri="{FF2B5EF4-FFF2-40B4-BE49-F238E27FC236}">
                <a16:creationId xmlns:a16="http://schemas.microsoft.com/office/drawing/2014/main" id="{1B630695-C595-4C98-B28D-67C4F3F970F6}"/>
              </a:ext>
            </a:extLst>
          </p:cNvPr>
          <p:cNvSpPr>
            <a:spLocks noGrp="1"/>
          </p:cNvSpPr>
          <p:nvPr>
            <p:ph idx="1"/>
          </p:nvPr>
        </p:nvSpPr>
        <p:spPr/>
        <p:txBody>
          <a:bodyPr/>
          <a:lstStyle/>
          <a:p>
            <a:r>
              <a:rPr lang="en-US" dirty="0"/>
              <a:t>“…there is a </a:t>
            </a:r>
            <a:r>
              <a:rPr lang="en-US" dirty="0">
                <a:solidFill>
                  <a:srgbClr val="FF0000"/>
                </a:solidFill>
                <a:highlight>
                  <a:srgbClr val="FFFF00"/>
                </a:highlight>
              </a:rPr>
              <a:t>lack of empirically supported research</a:t>
            </a:r>
            <a:r>
              <a:rPr lang="en-US" dirty="0"/>
              <a:t> on active treatment components in EAMH...and </a:t>
            </a:r>
            <a:r>
              <a:rPr lang="en-US" dirty="0">
                <a:solidFill>
                  <a:srgbClr val="FF0000"/>
                </a:solidFill>
                <a:highlight>
                  <a:srgbClr val="FFFF00"/>
                </a:highlight>
              </a:rPr>
              <a:t>even less research on how group dynamics and developmental processes differ when horses are present</a:t>
            </a:r>
            <a:r>
              <a:rPr lang="en-US" dirty="0"/>
              <a:t>.” (Schroeder, Stroud, Sherwood, &amp; </a:t>
            </a:r>
            <a:r>
              <a:rPr lang="en-US" dirty="0" err="1"/>
              <a:t>Udell</a:t>
            </a:r>
            <a:r>
              <a:rPr lang="en-US" dirty="0"/>
              <a:t>, 2018)</a:t>
            </a:r>
          </a:p>
          <a:p>
            <a:r>
              <a:rPr lang="en-US" dirty="0"/>
              <a:t>“…in order </a:t>
            </a:r>
            <a:r>
              <a:rPr lang="en-US" dirty="0">
                <a:solidFill>
                  <a:srgbClr val="FF0000"/>
                </a:solidFill>
                <a:highlight>
                  <a:srgbClr val="FFFF00"/>
                </a:highlight>
              </a:rPr>
              <a:t>for group therapeutic factors to be activated in animal-assisted groups, group leaders need to be intentional</a:t>
            </a:r>
            <a:r>
              <a:rPr lang="en-US" dirty="0"/>
              <a:t> about how they integrate animals into the group experience.” (Schroeder, Stroud, Sherwood, &amp; </a:t>
            </a:r>
            <a:r>
              <a:rPr lang="en-US" dirty="0" err="1"/>
              <a:t>Udell</a:t>
            </a:r>
            <a:r>
              <a:rPr lang="en-US" dirty="0"/>
              <a:t>, 2018)</a:t>
            </a:r>
          </a:p>
          <a:p>
            <a:r>
              <a:rPr lang="en-US" dirty="0"/>
              <a:t>“…</a:t>
            </a:r>
            <a:r>
              <a:rPr lang="en-US" dirty="0">
                <a:solidFill>
                  <a:srgbClr val="FF0000"/>
                </a:solidFill>
                <a:highlight>
                  <a:srgbClr val="FFFF00"/>
                </a:highlight>
              </a:rPr>
              <a:t>horses did not have to be involved in a session for group members to build interpersonal bonds</a:t>
            </a:r>
            <a:r>
              <a:rPr lang="en-US" dirty="0"/>
              <a:t> amongst each other.” (Schroeder, Stroud, Sherwood, &amp; </a:t>
            </a:r>
            <a:r>
              <a:rPr lang="en-US" dirty="0" err="1"/>
              <a:t>Udell</a:t>
            </a:r>
            <a:r>
              <a:rPr lang="en-US" dirty="0"/>
              <a:t>, 2018)</a:t>
            </a:r>
          </a:p>
          <a:p>
            <a:endParaRPr lang="en-US" dirty="0"/>
          </a:p>
        </p:txBody>
      </p:sp>
    </p:spTree>
    <p:extLst>
      <p:ext uri="{BB962C8B-B14F-4D97-AF65-F5344CB8AC3E}">
        <p14:creationId xmlns:p14="http://schemas.microsoft.com/office/powerpoint/2010/main" val="3393739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67674-AD7A-47D7-BFBB-B1E13E8E1477}"/>
              </a:ext>
            </a:extLst>
          </p:cNvPr>
          <p:cNvSpPr>
            <a:spLocks noGrp="1"/>
          </p:cNvSpPr>
          <p:nvPr>
            <p:ph type="title"/>
          </p:nvPr>
        </p:nvSpPr>
        <p:spPr/>
        <p:txBody>
          <a:bodyPr/>
          <a:lstStyle/>
          <a:p>
            <a:r>
              <a:rPr lang="en-US" sz="2800" dirty="0"/>
              <a:t>c)  What do scholars disagree about? (cont.)</a:t>
            </a:r>
          </a:p>
        </p:txBody>
      </p:sp>
      <p:sp>
        <p:nvSpPr>
          <p:cNvPr id="3" name="Content Placeholder 2">
            <a:extLst>
              <a:ext uri="{FF2B5EF4-FFF2-40B4-BE49-F238E27FC236}">
                <a16:creationId xmlns:a16="http://schemas.microsoft.com/office/drawing/2014/main" id="{1B630695-C595-4C98-B28D-67C4F3F970F6}"/>
              </a:ext>
            </a:extLst>
          </p:cNvPr>
          <p:cNvSpPr>
            <a:spLocks noGrp="1"/>
          </p:cNvSpPr>
          <p:nvPr>
            <p:ph idx="1"/>
          </p:nvPr>
        </p:nvSpPr>
        <p:spPr/>
        <p:txBody>
          <a:bodyPr/>
          <a:lstStyle/>
          <a:p>
            <a:r>
              <a:rPr lang="en-US" dirty="0"/>
              <a:t>“...findings from studies on ERT provide </a:t>
            </a:r>
            <a:r>
              <a:rPr lang="en-US" dirty="0">
                <a:solidFill>
                  <a:srgbClr val="FF0000"/>
                </a:solidFill>
                <a:highlight>
                  <a:srgbClr val="FFFF00"/>
                </a:highlight>
              </a:rPr>
              <a:t>inconsistent and less than compelling support for its efficacy in the treatment of any mental disorder</a:t>
            </a:r>
            <a:r>
              <a:rPr lang="en-US" dirty="0"/>
              <a:t>...several studies with control groups were </a:t>
            </a:r>
            <a:r>
              <a:rPr lang="en-US" dirty="0">
                <a:solidFill>
                  <a:srgbClr val="FF0000"/>
                </a:solidFill>
                <a:highlight>
                  <a:srgbClr val="FFFF00"/>
                </a:highlight>
              </a:rPr>
              <a:t>unable to demonstrate favorable results </a:t>
            </a:r>
            <a:r>
              <a:rPr lang="en-US" dirty="0">
                <a:highlight>
                  <a:srgbClr val="FFFF00"/>
                </a:highlight>
              </a:rPr>
              <a:t>for ERT</a:t>
            </a:r>
            <a:r>
              <a:rPr lang="en-US" dirty="0"/>
              <a:t>.  Given the lack of consistent follow-up data, the absence of treatment </a:t>
            </a:r>
            <a:r>
              <a:rPr lang="en-US" dirty="0" err="1"/>
              <a:t>manualization</a:t>
            </a:r>
            <a:r>
              <a:rPr lang="en-US" dirty="0"/>
              <a:t> or integrity checks, and several consistent threats to validity...the </a:t>
            </a:r>
            <a:r>
              <a:rPr lang="en-US" dirty="0">
                <a:solidFill>
                  <a:srgbClr val="FF0000"/>
                </a:solidFill>
                <a:highlight>
                  <a:srgbClr val="FFFF00"/>
                </a:highlight>
              </a:rPr>
              <a:t>results fall well short of the standards set forth for establishing empirical support for treatments</a:t>
            </a:r>
            <a:r>
              <a:rPr lang="en-US" dirty="0"/>
              <a:t>...” (</a:t>
            </a:r>
            <a:r>
              <a:rPr lang="en-US" dirty="0" err="1"/>
              <a:t>Anestis</a:t>
            </a:r>
            <a:r>
              <a:rPr lang="en-US" dirty="0"/>
              <a:t>, </a:t>
            </a:r>
            <a:r>
              <a:rPr lang="en-US" dirty="0" err="1"/>
              <a:t>Anestis</a:t>
            </a:r>
            <a:r>
              <a:rPr lang="en-US" dirty="0"/>
              <a:t>, </a:t>
            </a:r>
            <a:r>
              <a:rPr lang="en-US" dirty="0" err="1"/>
              <a:t>Zawilinski</a:t>
            </a:r>
            <a:r>
              <a:rPr lang="en-US" dirty="0"/>
              <a:t>, &amp; Hopkins, 2014)</a:t>
            </a:r>
          </a:p>
        </p:txBody>
      </p:sp>
    </p:spTree>
    <p:extLst>
      <p:ext uri="{BB962C8B-B14F-4D97-AF65-F5344CB8AC3E}">
        <p14:creationId xmlns:p14="http://schemas.microsoft.com/office/powerpoint/2010/main" val="1518850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67674-AD7A-47D7-BFBB-B1E13E8E1477}"/>
              </a:ext>
            </a:extLst>
          </p:cNvPr>
          <p:cNvSpPr>
            <a:spLocks noGrp="1"/>
          </p:cNvSpPr>
          <p:nvPr>
            <p:ph type="title"/>
          </p:nvPr>
        </p:nvSpPr>
        <p:spPr/>
        <p:txBody>
          <a:bodyPr/>
          <a:lstStyle/>
          <a:p>
            <a:r>
              <a:rPr lang="en-US" sz="2800" dirty="0"/>
              <a:t>c)  What do scholars disagree about? (cont.)</a:t>
            </a:r>
          </a:p>
        </p:txBody>
      </p:sp>
      <p:sp>
        <p:nvSpPr>
          <p:cNvPr id="3" name="Content Placeholder 2">
            <a:extLst>
              <a:ext uri="{FF2B5EF4-FFF2-40B4-BE49-F238E27FC236}">
                <a16:creationId xmlns:a16="http://schemas.microsoft.com/office/drawing/2014/main" id="{1B630695-C595-4C98-B28D-67C4F3F970F6}"/>
              </a:ext>
            </a:extLst>
          </p:cNvPr>
          <p:cNvSpPr>
            <a:spLocks noGrp="1"/>
          </p:cNvSpPr>
          <p:nvPr>
            <p:ph idx="1"/>
          </p:nvPr>
        </p:nvSpPr>
        <p:spPr/>
        <p:txBody>
          <a:bodyPr/>
          <a:lstStyle/>
          <a:p>
            <a:r>
              <a:rPr lang="en-US" dirty="0"/>
              <a:t>“…the </a:t>
            </a:r>
            <a:r>
              <a:rPr lang="en-US" dirty="0">
                <a:solidFill>
                  <a:srgbClr val="FF0000"/>
                </a:solidFill>
                <a:highlight>
                  <a:srgbClr val="FFFF00"/>
                </a:highlight>
              </a:rPr>
              <a:t>treatment group did not decrease significantly more than the control group</a:t>
            </a:r>
            <a:r>
              <a:rPr lang="en-US" dirty="0"/>
              <a:t>.  These findings suggest that EFP may be an effective additional treatment modality for post-traumatic stress symptoms, but there was </a:t>
            </a:r>
            <a:r>
              <a:rPr lang="en-US" dirty="0">
                <a:solidFill>
                  <a:srgbClr val="FF0000"/>
                </a:solidFill>
                <a:highlight>
                  <a:srgbClr val="FFFF00"/>
                </a:highlight>
              </a:rPr>
              <a:t>no evidence from this initial study that EFP was significantly more effective than traditional office-based therapy</a:t>
            </a:r>
            <a:r>
              <a:rPr lang="en-US" dirty="0"/>
              <a:t>.” (Mueller, McCullough, 2017)</a:t>
            </a:r>
          </a:p>
        </p:txBody>
      </p:sp>
    </p:spTree>
    <p:extLst>
      <p:ext uri="{BB962C8B-B14F-4D97-AF65-F5344CB8AC3E}">
        <p14:creationId xmlns:p14="http://schemas.microsoft.com/office/powerpoint/2010/main" val="1296545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BE01A-4449-45E3-9F61-45814612A4D6}"/>
              </a:ext>
            </a:extLst>
          </p:cNvPr>
          <p:cNvSpPr>
            <a:spLocks noGrp="1"/>
          </p:cNvSpPr>
          <p:nvPr>
            <p:ph type="title"/>
          </p:nvPr>
        </p:nvSpPr>
        <p:spPr/>
        <p:txBody>
          <a:bodyPr>
            <a:normAutofit/>
          </a:bodyPr>
          <a:lstStyle/>
          <a:p>
            <a:r>
              <a:rPr lang="en-US" sz="2800" dirty="0"/>
              <a:t>d)  Where do </a:t>
            </a:r>
            <a:r>
              <a:rPr lang="en-US" sz="2800" dirty="0" err="1"/>
              <a:t>i</a:t>
            </a:r>
            <a:r>
              <a:rPr lang="en-US" sz="2800" dirty="0"/>
              <a:t> stand in this debate, and why?</a:t>
            </a:r>
          </a:p>
        </p:txBody>
      </p:sp>
      <p:pic>
        <p:nvPicPr>
          <p:cNvPr id="5" name="Content Placeholder 4" descr="A person holding a sign&#10;&#10;Description automatically generated">
            <a:extLst>
              <a:ext uri="{FF2B5EF4-FFF2-40B4-BE49-F238E27FC236}">
                <a16:creationId xmlns:a16="http://schemas.microsoft.com/office/drawing/2014/main" id="{1DF80416-7411-445A-801B-02AEB54B238F}"/>
              </a:ext>
            </a:extLst>
          </p:cNvPr>
          <p:cNvPicPr>
            <a:picLocks noGrp="1" noChangeAspect="1"/>
          </p:cNvPicPr>
          <p:nvPr>
            <p:ph idx="1"/>
          </p:nvPr>
        </p:nvPicPr>
        <p:blipFill>
          <a:blip r:embed="rId2"/>
          <a:stretch>
            <a:fillRect/>
          </a:stretch>
        </p:blipFill>
        <p:spPr>
          <a:xfrm>
            <a:off x="3665934" y="2016125"/>
            <a:ext cx="5174457" cy="3449638"/>
          </a:xfrm>
        </p:spPr>
      </p:pic>
    </p:spTree>
    <p:extLst>
      <p:ext uri="{BB962C8B-B14F-4D97-AF65-F5344CB8AC3E}">
        <p14:creationId xmlns:p14="http://schemas.microsoft.com/office/powerpoint/2010/main" val="202790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BE01A-4449-45E3-9F61-45814612A4D6}"/>
              </a:ext>
            </a:extLst>
          </p:cNvPr>
          <p:cNvSpPr>
            <a:spLocks noGrp="1"/>
          </p:cNvSpPr>
          <p:nvPr>
            <p:ph type="title"/>
          </p:nvPr>
        </p:nvSpPr>
        <p:spPr/>
        <p:txBody>
          <a:bodyPr>
            <a:normAutofit fontScale="90000"/>
          </a:bodyPr>
          <a:lstStyle/>
          <a:p>
            <a:r>
              <a:rPr lang="en-US" sz="2800" dirty="0"/>
              <a:t>d)  WHERE DO YOU STAND IN THIS DEBATE, AND WHY?</a:t>
            </a:r>
            <a:br>
              <a:rPr lang="en-US" sz="2800" dirty="0"/>
            </a:br>
            <a:r>
              <a:rPr lang="en-US" sz="2800" dirty="0"/>
              <a:t>         </a:t>
            </a:r>
            <a:r>
              <a:rPr lang="en-US" sz="2800" i="1" dirty="0">
                <a:solidFill>
                  <a:srgbClr val="FF0000"/>
                </a:solidFill>
              </a:rPr>
              <a:t>PERSONAL EXPERIENCE 2018; CANFIELD (OHIO) FAIR</a:t>
            </a:r>
            <a:br>
              <a:rPr lang="en-US" sz="2800" dirty="0"/>
            </a:br>
            <a:endParaRPr lang="en-US" sz="2400" i="1" dirty="0">
              <a:solidFill>
                <a:srgbClr val="FF0000"/>
              </a:solidFill>
            </a:endParaRPr>
          </a:p>
        </p:txBody>
      </p:sp>
      <p:pic>
        <p:nvPicPr>
          <p:cNvPr id="7" name="Content Placeholder 6" descr="A brown horse standing next to a dog&#10;&#10;Description automatically generated">
            <a:extLst>
              <a:ext uri="{FF2B5EF4-FFF2-40B4-BE49-F238E27FC236}">
                <a16:creationId xmlns:a16="http://schemas.microsoft.com/office/drawing/2014/main" id="{1B8FFE08-FDEE-4FB3-BC57-6E51CB2820AB}"/>
              </a:ext>
            </a:extLst>
          </p:cNvPr>
          <p:cNvPicPr>
            <a:picLocks noGrp="1" noChangeAspect="1"/>
          </p:cNvPicPr>
          <p:nvPr>
            <p:ph idx="1"/>
          </p:nvPr>
        </p:nvPicPr>
        <p:blipFill>
          <a:blip r:embed="rId2"/>
          <a:stretch>
            <a:fillRect/>
          </a:stretch>
        </p:blipFill>
        <p:spPr>
          <a:xfrm>
            <a:off x="4064000" y="1615440"/>
            <a:ext cx="3982719" cy="5242560"/>
          </a:xfrm>
        </p:spPr>
      </p:pic>
    </p:spTree>
    <p:extLst>
      <p:ext uri="{BB962C8B-B14F-4D97-AF65-F5344CB8AC3E}">
        <p14:creationId xmlns:p14="http://schemas.microsoft.com/office/powerpoint/2010/main" val="2348878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BE01A-4449-45E3-9F61-45814612A4D6}"/>
              </a:ext>
            </a:extLst>
          </p:cNvPr>
          <p:cNvSpPr>
            <a:spLocks noGrp="1"/>
          </p:cNvSpPr>
          <p:nvPr>
            <p:ph type="title"/>
          </p:nvPr>
        </p:nvSpPr>
        <p:spPr/>
        <p:txBody>
          <a:bodyPr>
            <a:normAutofit fontScale="90000"/>
          </a:bodyPr>
          <a:lstStyle/>
          <a:p>
            <a:r>
              <a:rPr lang="en-US" sz="2800" dirty="0"/>
              <a:t>d)  WHERE DO YOU STAND IN THIS DEBATE, AND WHY? (cont.) – </a:t>
            </a:r>
            <a:r>
              <a:rPr lang="en-US" sz="2200" i="1" dirty="0">
                <a:solidFill>
                  <a:srgbClr val="FF0000"/>
                </a:solidFill>
              </a:rPr>
              <a:t>reprograming the soul…</a:t>
            </a:r>
            <a:br>
              <a:rPr lang="en-US" sz="2800" dirty="0"/>
            </a:br>
            <a:r>
              <a:rPr lang="en-US" sz="2800" dirty="0"/>
              <a:t>         </a:t>
            </a:r>
            <a:br>
              <a:rPr lang="en-US" sz="2800" dirty="0"/>
            </a:br>
            <a:endParaRPr lang="en-US" sz="2400" i="1" dirty="0">
              <a:solidFill>
                <a:srgbClr val="FF0000"/>
              </a:solidFill>
            </a:endParaRPr>
          </a:p>
        </p:txBody>
      </p:sp>
      <p:sp>
        <p:nvSpPr>
          <p:cNvPr id="4" name="Content Placeholder 3">
            <a:extLst>
              <a:ext uri="{FF2B5EF4-FFF2-40B4-BE49-F238E27FC236}">
                <a16:creationId xmlns:a16="http://schemas.microsoft.com/office/drawing/2014/main" id="{280C3279-2C06-45A9-AC63-2FAF5193CA94}"/>
              </a:ext>
            </a:extLst>
          </p:cNvPr>
          <p:cNvSpPr>
            <a:spLocks noGrp="1"/>
          </p:cNvSpPr>
          <p:nvPr>
            <p:ph idx="1"/>
          </p:nvPr>
        </p:nvSpPr>
        <p:spPr/>
        <p:txBody>
          <a:bodyPr/>
          <a:lstStyle/>
          <a:p>
            <a:r>
              <a:rPr lang="en-US" dirty="0"/>
              <a:t>“Unlike other memories, </a:t>
            </a:r>
            <a:r>
              <a:rPr lang="en-US" dirty="0">
                <a:solidFill>
                  <a:srgbClr val="FF0000"/>
                </a:solidFill>
                <a:highlight>
                  <a:srgbClr val="FFFF00"/>
                </a:highlight>
              </a:rPr>
              <a:t>memories of traumatic events </a:t>
            </a:r>
            <a:r>
              <a:rPr lang="en-US" dirty="0"/>
              <a:t>may seem to have vague cognitive content. Rather, they often are </a:t>
            </a:r>
            <a:r>
              <a:rPr lang="en-US" dirty="0">
                <a:solidFill>
                  <a:srgbClr val="FF0000"/>
                </a:solidFill>
                <a:highlight>
                  <a:srgbClr val="FFFF00"/>
                </a:highlight>
              </a:rPr>
              <a:t>sensory fragments such as sights, sounds, smells, or kinesthetic sensations and emotional states</a:t>
            </a:r>
            <a:r>
              <a:rPr lang="en-US" dirty="0"/>
              <a:t>...." (Substance Abuse and Mental Health Services Administration, 2009, pp. 182-183) </a:t>
            </a:r>
            <a:r>
              <a:rPr lang="en-US" i="1" dirty="0"/>
              <a:t>[kinesthetic = physical sensory]</a:t>
            </a:r>
          </a:p>
          <a:p>
            <a:r>
              <a:rPr lang="en-US" dirty="0"/>
              <a:t>“…we must be able to combine our clinical role with psychoeducational work and interventions in larger systems that impact the client, so that we become </a:t>
            </a:r>
            <a:r>
              <a:rPr lang="en-US" dirty="0">
                <a:highlight>
                  <a:srgbClr val="FFFF00"/>
                </a:highlight>
              </a:rPr>
              <a:t>consultants, advocates, </a:t>
            </a:r>
            <a:r>
              <a:rPr lang="en-US" dirty="0">
                <a:solidFill>
                  <a:srgbClr val="FF0000"/>
                </a:solidFill>
                <a:highlight>
                  <a:srgbClr val="FFFF00"/>
                </a:highlight>
              </a:rPr>
              <a:t>advisors, teachers, facilitators of indigenous healing</a:t>
            </a:r>
            <a:r>
              <a:rPr lang="en-US" dirty="0"/>
              <a:t>, and so on.” (</a:t>
            </a:r>
            <a:r>
              <a:rPr lang="en-US" dirty="0" err="1"/>
              <a:t>Bemak</a:t>
            </a:r>
            <a:r>
              <a:rPr lang="en-US" dirty="0"/>
              <a:t> &amp; Chung, 2012, p. 16)</a:t>
            </a:r>
          </a:p>
          <a:p>
            <a:endParaRPr lang="en-US" dirty="0"/>
          </a:p>
          <a:p>
            <a:endParaRPr lang="en-US" dirty="0"/>
          </a:p>
        </p:txBody>
      </p:sp>
    </p:spTree>
    <p:extLst>
      <p:ext uri="{BB962C8B-B14F-4D97-AF65-F5344CB8AC3E}">
        <p14:creationId xmlns:p14="http://schemas.microsoft.com/office/powerpoint/2010/main" val="3732793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81A9B-6BAE-4FF7-82F6-D9C05789B84E}"/>
              </a:ext>
            </a:extLst>
          </p:cNvPr>
          <p:cNvSpPr>
            <a:spLocks noGrp="1"/>
          </p:cNvSpPr>
          <p:nvPr>
            <p:ph type="title"/>
          </p:nvPr>
        </p:nvSpPr>
        <p:spPr>
          <a:xfrm>
            <a:off x="1451579" y="804520"/>
            <a:ext cx="9603275" cy="587136"/>
          </a:xfrm>
        </p:spPr>
        <p:txBody>
          <a:bodyPr>
            <a:normAutofit fontScale="90000"/>
          </a:bodyPr>
          <a:lstStyle/>
          <a:p>
            <a:r>
              <a:rPr lang="en-US" b="1" dirty="0"/>
              <a:t>Part II: Practical frame</a:t>
            </a:r>
            <a:br>
              <a:rPr lang="en-US" dirty="0"/>
            </a:br>
            <a:br>
              <a:rPr lang="en-US" b="1" dirty="0"/>
            </a:br>
            <a:br>
              <a:rPr lang="en-US" b="1" dirty="0"/>
            </a:br>
            <a:br>
              <a:rPr lang="en-US" sz="2000" dirty="0"/>
            </a:br>
            <a:endParaRPr lang="en-US" sz="2000" dirty="0"/>
          </a:p>
        </p:txBody>
      </p:sp>
      <p:sp>
        <p:nvSpPr>
          <p:cNvPr id="3" name="Content Placeholder 2">
            <a:extLst>
              <a:ext uri="{FF2B5EF4-FFF2-40B4-BE49-F238E27FC236}">
                <a16:creationId xmlns:a16="http://schemas.microsoft.com/office/drawing/2014/main" id="{5BF77EBE-EBB3-4E19-9EAA-D7C131DA5224}"/>
              </a:ext>
            </a:extLst>
          </p:cNvPr>
          <p:cNvSpPr>
            <a:spLocks noGrp="1"/>
          </p:cNvSpPr>
          <p:nvPr>
            <p:ph idx="1"/>
          </p:nvPr>
        </p:nvSpPr>
        <p:spPr>
          <a:xfrm>
            <a:off x="1451579" y="1866900"/>
            <a:ext cx="9603275" cy="3599445"/>
          </a:xfrm>
        </p:spPr>
        <p:txBody>
          <a:bodyPr>
            <a:normAutofit lnSpcReduction="10000"/>
          </a:bodyPr>
          <a:lstStyle/>
          <a:p>
            <a:r>
              <a:rPr lang="en-US" sz="2400" b="1" dirty="0"/>
              <a:t>What are the local stakeholders’ perspectives on the causes, consequences, and possible solutions to the social justice challenge </a:t>
            </a:r>
          </a:p>
          <a:p>
            <a:r>
              <a:rPr lang="en-US" dirty="0"/>
              <a:t>a) What do the stakeholders agree upon?</a:t>
            </a:r>
          </a:p>
          <a:p>
            <a:r>
              <a:rPr lang="en-US" dirty="0"/>
              <a:t>b) What do the stakeholders disagree about?</a:t>
            </a:r>
            <a:endParaRPr lang="en-US" u="sng" dirty="0"/>
          </a:p>
          <a:p>
            <a:r>
              <a:rPr lang="en-US" dirty="0"/>
              <a:t>c) How do the stakeholder’s perspectives compare/contrast with the scholars’ perspectives?</a:t>
            </a:r>
          </a:p>
          <a:p>
            <a:r>
              <a:rPr lang="en-US" dirty="0"/>
              <a:t>d) Where do you stand in this debate, and why?</a:t>
            </a:r>
          </a:p>
          <a:p>
            <a:endParaRPr lang="en-US" sz="2400" b="1" dirty="0"/>
          </a:p>
        </p:txBody>
      </p:sp>
    </p:spTree>
    <p:extLst>
      <p:ext uri="{BB962C8B-B14F-4D97-AF65-F5344CB8AC3E}">
        <p14:creationId xmlns:p14="http://schemas.microsoft.com/office/powerpoint/2010/main" val="2140070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D592-7CA4-4864-B80A-9C6ED728DC3D}"/>
              </a:ext>
            </a:extLst>
          </p:cNvPr>
          <p:cNvSpPr>
            <a:spLocks noGrp="1"/>
          </p:cNvSpPr>
          <p:nvPr>
            <p:ph type="title"/>
          </p:nvPr>
        </p:nvSpPr>
        <p:spPr/>
        <p:txBody>
          <a:bodyPr/>
          <a:lstStyle/>
          <a:p>
            <a:r>
              <a:rPr lang="en-US" dirty="0"/>
              <a:t>a) What do the stakeholders agree upon?</a:t>
            </a:r>
            <a:br>
              <a:rPr lang="en-US" dirty="0"/>
            </a:br>
            <a:endParaRPr lang="en-US" dirty="0"/>
          </a:p>
        </p:txBody>
      </p:sp>
      <p:sp>
        <p:nvSpPr>
          <p:cNvPr id="3" name="Content Placeholder 2">
            <a:extLst>
              <a:ext uri="{FF2B5EF4-FFF2-40B4-BE49-F238E27FC236}">
                <a16:creationId xmlns:a16="http://schemas.microsoft.com/office/drawing/2014/main" id="{68CD79D7-1EB8-4750-9F76-BF597B9D4700}"/>
              </a:ext>
            </a:extLst>
          </p:cNvPr>
          <p:cNvSpPr>
            <a:spLocks noGrp="1"/>
          </p:cNvSpPr>
          <p:nvPr>
            <p:ph idx="1"/>
          </p:nvPr>
        </p:nvSpPr>
        <p:spPr/>
        <p:txBody>
          <a:bodyPr/>
          <a:lstStyle/>
          <a:p>
            <a:r>
              <a:rPr lang="en-US" dirty="0"/>
              <a:t>“In regards to recovery from adverse experiences, </a:t>
            </a:r>
            <a:r>
              <a:rPr lang="en-US" dirty="0">
                <a:solidFill>
                  <a:srgbClr val="FF0000"/>
                </a:solidFill>
                <a:highlight>
                  <a:srgbClr val="FFFF00"/>
                </a:highlight>
              </a:rPr>
              <a:t>people have described the horse-human bond as a partnership of nonjudgmental acceptance and nurturance</a:t>
            </a:r>
            <a:r>
              <a:rPr lang="en-US" dirty="0"/>
              <a:t>, which </a:t>
            </a:r>
            <a:r>
              <a:rPr lang="en-US" dirty="0">
                <a:solidFill>
                  <a:srgbClr val="FF0000"/>
                </a:solidFill>
                <a:highlight>
                  <a:srgbClr val="FFFF00"/>
                </a:highlight>
              </a:rPr>
              <a:t>restored their sense of identity and life purpose</a:t>
            </a:r>
            <a:r>
              <a:rPr lang="en-US" dirty="0"/>
              <a:t>…” (Yorke, Adams, &amp; </a:t>
            </a:r>
            <a:r>
              <a:rPr lang="en-US" dirty="0" err="1"/>
              <a:t>Coady</a:t>
            </a:r>
            <a:r>
              <a:rPr lang="en-US" dirty="0"/>
              <a:t>, 2008).</a:t>
            </a:r>
          </a:p>
          <a:p>
            <a:r>
              <a:rPr lang="en-US" dirty="0"/>
              <a:t>“</a:t>
            </a:r>
            <a:r>
              <a:rPr lang="en-US" dirty="0">
                <a:solidFill>
                  <a:srgbClr val="FF0000"/>
                </a:solidFill>
                <a:highlight>
                  <a:srgbClr val="FFFF00"/>
                </a:highlight>
              </a:rPr>
              <a:t>Women have reported that therapeutic interactions with horses are emotionally grounding, instill feelings of courage and hope, and help them navigate interpersonal boundaries problems</a:t>
            </a:r>
            <a:r>
              <a:rPr lang="en-US" dirty="0"/>
              <a:t>…” (</a:t>
            </a:r>
            <a:r>
              <a:rPr lang="en-US" dirty="0" err="1"/>
              <a:t>Shambo</a:t>
            </a:r>
            <a:r>
              <a:rPr lang="en-US" dirty="0"/>
              <a:t>, Young, &amp; Madera, 2013)</a:t>
            </a:r>
          </a:p>
          <a:p>
            <a:endParaRPr lang="en-US" dirty="0"/>
          </a:p>
          <a:p>
            <a:endParaRPr lang="en-US" dirty="0"/>
          </a:p>
        </p:txBody>
      </p:sp>
    </p:spTree>
    <p:extLst>
      <p:ext uri="{BB962C8B-B14F-4D97-AF65-F5344CB8AC3E}">
        <p14:creationId xmlns:p14="http://schemas.microsoft.com/office/powerpoint/2010/main" val="30954764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D592-7CA4-4864-B80A-9C6ED728DC3D}"/>
              </a:ext>
            </a:extLst>
          </p:cNvPr>
          <p:cNvSpPr>
            <a:spLocks noGrp="1"/>
          </p:cNvSpPr>
          <p:nvPr>
            <p:ph type="title"/>
          </p:nvPr>
        </p:nvSpPr>
        <p:spPr/>
        <p:txBody>
          <a:bodyPr>
            <a:normAutofit fontScale="90000"/>
          </a:bodyPr>
          <a:lstStyle/>
          <a:p>
            <a:r>
              <a:rPr lang="en-US" sz="3100" dirty="0"/>
              <a:t>a) What do the stakeholders agree upon? (con.t) – </a:t>
            </a:r>
            <a:r>
              <a:rPr lang="en-US" sz="2700" dirty="0">
                <a:solidFill>
                  <a:srgbClr val="FF0000"/>
                </a:solidFill>
              </a:rPr>
              <a:t>Anecdotal suds patients:</a:t>
            </a:r>
            <a:br>
              <a:rPr lang="en-US" dirty="0"/>
            </a:br>
            <a:endParaRPr lang="en-US" dirty="0"/>
          </a:p>
        </p:txBody>
      </p:sp>
      <p:sp>
        <p:nvSpPr>
          <p:cNvPr id="3" name="Content Placeholder 2">
            <a:extLst>
              <a:ext uri="{FF2B5EF4-FFF2-40B4-BE49-F238E27FC236}">
                <a16:creationId xmlns:a16="http://schemas.microsoft.com/office/drawing/2014/main" id="{68CD79D7-1EB8-4750-9F76-BF597B9D4700}"/>
              </a:ext>
            </a:extLst>
          </p:cNvPr>
          <p:cNvSpPr>
            <a:spLocks noGrp="1"/>
          </p:cNvSpPr>
          <p:nvPr>
            <p:ph idx="1"/>
          </p:nvPr>
        </p:nvSpPr>
        <p:spPr/>
        <p:txBody>
          <a:bodyPr>
            <a:normAutofit fontScale="92500" lnSpcReduction="20000"/>
          </a:bodyPr>
          <a:lstStyle/>
          <a:p>
            <a:r>
              <a:rPr lang="en-US" dirty="0"/>
              <a:t>“…doing something useful”;  “</a:t>
            </a:r>
            <a:r>
              <a:rPr lang="en-US" dirty="0">
                <a:solidFill>
                  <a:srgbClr val="FF0000"/>
                </a:solidFill>
                <a:highlight>
                  <a:srgbClr val="FFFF00"/>
                </a:highlight>
              </a:rPr>
              <a:t>I feel that I do something.  Something that’s important</a:t>
            </a:r>
            <a:r>
              <a:rPr lang="en-US" dirty="0"/>
              <a:t> – to others, and of course, that’s a good feeling” (Kern-</a:t>
            </a:r>
            <a:r>
              <a:rPr lang="en-US" dirty="0" err="1"/>
              <a:t>Godal</a:t>
            </a:r>
            <a:r>
              <a:rPr lang="en-US" dirty="0"/>
              <a:t>, Halvorsen Brenna, </a:t>
            </a:r>
            <a:r>
              <a:rPr lang="en-US" dirty="0" err="1"/>
              <a:t>Ajo</a:t>
            </a:r>
            <a:r>
              <a:rPr lang="en-US" dirty="0"/>
              <a:t> </a:t>
            </a:r>
            <a:r>
              <a:rPr lang="en-US" dirty="0" err="1"/>
              <a:t>Arnevik</a:t>
            </a:r>
            <a:r>
              <a:rPr lang="en-US" dirty="0"/>
              <a:t>, </a:t>
            </a:r>
            <a:r>
              <a:rPr lang="en-US" dirty="0" err="1"/>
              <a:t>Ravndal</a:t>
            </a:r>
            <a:r>
              <a:rPr lang="en-US" dirty="0"/>
              <a:t>, 2016, p. 4)</a:t>
            </a:r>
          </a:p>
          <a:p>
            <a:r>
              <a:rPr lang="en-US" dirty="0"/>
              <a:t>“Mostly, </a:t>
            </a:r>
            <a:r>
              <a:rPr lang="en-US" dirty="0">
                <a:solidFill>
                  <a:srgbClr val="FF0000"/>
                </a:solidFill>
                <a:highlight>
                  <a:srgbClr val="FFFF00"/>
                </a:highlight>
              </a:rPr>
              <a:t>it has to do with the responsibility.  To have someone that is dependent on you, because it becomes a commitment. That’s not something I’ve been that good at earlier.  So I have absolutely found something in the horse therapy</a:t>
            </a:r>
            <a:r>
              <a:rPr lang="en-US" dirty="0"/>
              <a:t>…" (Kern-</a:t>
            </a:r>
            <a:r>
              <a:rPr lang="en-US" dirty="0" err="1"/>
              <a:t>Godal</a:t>
            </a:r>
            <a:r>
              <a:rPr lang="en-US" dirty="0"/>
              <a:t>, Halvorsen Brenna, </a:t>
            </a:r>
            <a:r>
              <a:rPr lang="en-US" dirty="0" err="1"/>
              <a:t>Ajo</a:t>
            </a:r>
            <a:r>
              <a:rPr lang="en-US" dirty="0"/>
              <a:t> </a:t>
            </a:r>
            <a:r>
              <a:rPr lang="en-US" dirty="0" err="1"/>
              <a:t>Arnevik</a:t>
            </a:r>
            <a:r>
              <a:rPr lang="en-US" dirty="0"/>
              <a:t>, </a:t>
            </a:r>
            <a:r>
              <a:rPr lang="en-US" dirty="0" err="1"/>
              <a:t>Ravndal</a:t>
            </a:r>
            <a:r>
              <a:rPr lang="en-US" dirty="0"/>
              <a:t>, 2016, p. 5)</a:t>
            </a:r>
          </a:p>
          <a:p>
            <a:r>
              <a:rPr lang="en-US" dirty="0"/>
              <a:t>“There’s no talk of drugs, or thoughts about drugs at all, </a:t>
            </a:r>
            <a:r>
              <a:rPr lang="en-US" dirty="0">
                <a:solidFill>
                  <a:srgbClr val="FF0000"/>
                </a:solidFill>
                <a:highlight>
                  <a:srgbClr val="FFFF00"/>
                </a:highlight>
              </a:rPr>
              <a:t>it’s just to focus on the horses and how the day in there will be, in the stable. It’s very good motivation to think ahead in my life</a:t>
            </a:r>
            <a:r>
              <a:rPr lang="en-US" dirty="0"/>
              <a:t>…” (without drugs)” (Kern-</a:t>
            </a:r>
            <a:r>
              <a:rPr lang="en-US" dirty="0" err="1"/>
              <a:t>Godal</a:t>
            </a:r>
            <a:r>
              <a:rPr lang="en-US" dirty="0"/>
              <a:t>, Halvorsen Brenna, </a:t>
            </a:r>
            <a:r>
              <a:rPr lang="en-US" dirty="0" err="1"/>
              <a:t>Ajo</a:t>
            </a:r>
            <a:r>
              <a:rPr lang="en-US" dirty="0"/>
              <a:t> </a:t>
            </a:r>
            <a:r>
              <a:rPr lang="en-US" dirty="0" err="1"/>
              <a:t>Arnevik</a:t>
            </a:r>
            <a:r>
              <a:rPr lang="en-US" dirty="0"/>
              <a:t>, </a:t>
            </a:r>
            <a:r>
              <a:rPr lang="en-US" dirty="0" err="1"/>
              <a:t>Ravndal</a:t>
            </a:r>
            <a:r>
              <a:rPr lang="en-US" dirty="0"/>
              <a:t>, 2016, p. 5)</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176916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D592-7CA4-4864-B80A-9C6ED728DC3D}"/>
              </a:ext>
            </a:extLst>
          </p:cNvPr>
          <p:cNvSpPr>
            <a:spLocks noGrp="1"/>
          </p:cNvSpPr>
          <p:nvPr>
            <p:ph type="title"/>
          </p:nvPr>
        </p:nvSpPr>
        <p:spPr/>
        <p:txBody>
          <a:bodyPr>
            <a:normAutofit fontScale="90000"/>
          </a:bodyPr>
          <a:lstStyle/>
          <a:p>
            <a:r>
              <a:rPr lang="en-US" sz="3100" dirty="0"/>
              <a:t>a) What do the stakeholders agree upon? (con.t) – </a:t>
            </a:r>
            <a:r>
              <a:rPr lang="en-US" sz="2700" dirty="0">
                <a:solidFill>
                  <a:srgbClr val="FF0000"/>
                </a:solidFill>
              </a:rPr>
              <a:t>Anecdotal general patients:</a:t>
            </a:r>
            <a:br>
              <a:rPr lang="en-US" dirty="0"/>
            </a:br>
            <a:endParaRPr lang="en-US" dirty="0"/>
          </a:p>
        </p:txBody>
      </p:sp>
      <p:sp>
        <p:nvSpPr>
          <p:cNvPr id="3" name="Content Placeholder 2">
            <a:extLst>
              <a:ext uri="{FF2B5EF4-FFF2-40B4-BE49-F238E27FC236}">
                <a16:creationId xmlns:a16="http://schemas.microsoft.com/office/drawing/2014/main" id="{68CD79D7-1EB8-4750-9F76-BF597B9D4700}"/>
              </a:ext>
            </a:extLst>
          </p:cNvPr>
          <p:cNvSpPr>
            <a:spLocks noGrp="1"/>
          </p:cNvSpPr>
          <p:nvPr>
            <p:ph idx="1"/>
          </p:nvPr>
        </p:nvSpPr>
        <p:spPr/>
        <p:txBody>
          <a:bodyPr>
            <a:normAutofit lnSpcReduction="10000"/>
          </a:bodyPr>
          <a:lstStyle/>
          <a:p>
            <a:r>
              <a:rPr lang="en-US" dirty="0"/>
              <a:t>“…body awareness: "</a:t>
            </a:r>
            <a:r>
              <a:rPr lang="en-US" dirty="0">
                <a:solidFill>
                  <a:srgbClr val="FF0000"/>
                </a:solidFill>
                <a:highlight>
                  <a:srgbClr val="FFFF00"/>
                </a:highlight>
              </a:rPr>
              <a:t>I noticed that she is irritated because I’m stressed out, because there and then, I suddenly </a:t>
            </a:r>
            <a:r>
              <a:rPr lang="en-US" dirty="0" err="1">
                <a:solidFill>
                  <a:srgbClr val="FF0000"/>
                </a:solidFill>
                <a:highlight>
                  <a:srgbClr val="FFFF00"/>
                </a:highlight>
              </a:rPr>
              <a:t>realised</a:t>
            </a:r>
            <a:r>
              <a:rPr lang="en-US" dirty="0">
                <a:solidFill>
                  <a:srgbClr val="FF0000"/>
                </a:solidFill>
                <a:highlight>
                  <a:srgbClr val="FFFF00"/>
                </a:highlight>
              </a:rPr>
              <a:t> that I was stressed out</a:t>
            </a:r>
            <a:r>
              <a:rPr lang="en-US" dirty="0"/>
              <a:t>. I remember only my breathing: I had a hectic way of breathing, from the top of my chest…" (Johansen, </a:t>
            </a:r>
            <a:r>
              <a:rPr lang="en-US" dirty="0" err="1"/>
              <a:t>Arfwedson</a:t>
            </a:r>
            <a:r>
              <a:rPr lang="en-US" dirty="0"/>
              <a:t> Wang, Binder, 2016, p. 6)</a:t>
            </a:r>
          </a:p>
          <a:p>
            <a:r>
              <a:rPr lang="en-US" dirty="0"/>
              <a:t>“…(...) the reason is that I have been acting stressful, like really. Guaranteed </a:t>
            </a:r>
            <a:r>
              <a:rPr lang="en-US" dirty="0">
                <a:solidFill>
                  <a:srgbClr val="FF0000"/>
                </a:solidFill>
                <a:highlight>
                  <a:srgbClr val="FFFF00"/>
                </a:highlight>
              </a:rPr>
              <a:t>it’s had an influence on her and when I managed to breathe calmly and calm myself down, it calmed the horse down right away too. Getting that message made me </a:t>
            </a:r>
            <a:r>
              <a:rPr lang="en-US" dirty="0" err="1">
                <a:solidFill>
                  <a:srgbClr val="FF0000"/>
                </a:solidFill>
                <a:highlight>
                  <a:srgbClr val="FFFF00"/>
                </a:highlight>
              </a:rPr>
              <a:t>realise</a:t>
            </a:r>
            <a:r>
              <a:rPr lang="en-US" dirty="0">
                <a:solidFill>
                  <a:srgbClr val="FF0000"/>
                </a:solidFill>
                <a:highlight>
                  <a:srgbClr val="FFFF00"/>
                </a:highlight>
              </a:rPr>
              <a:t> things</a:t>
            </a:r>
            <a:r>
              <a:rPr lang="en-US" dirty="0"/>
              <a:t>.(..) </a:t>
            </a:r>
            <a:r>
              <a:rPr lang="en-US" dirty="0">
                <a:solidFill>
                  <a:srgbClr val="FF0000"/>
                </a:solidFill>
                <a:highlight>
                  <a:srgbClr val="FFFF00"/>
                </a:highlight>
              </a:rPr>
              <a:t>The moment you rush, the horse does the same</a:t>
            </a:r>
            <a:r>
              <a:rPr lang="en-US" dirty="0"/>
              <a:t>." (Johansen, </a:t>
            </a:r>
            <a:r>
              <a:rPr lang="en-US" dirty="0" err="1"/>
              <a:t>Arfwedson</a:t>
            </a:r>
            <a:r>
              <a:rPr lang="en-US" dirty="0"/>
              <a:t> Wang, Binder, 2016, p. 6)</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447055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D592-7CA4-4864-B80A-9C6ED728DC3D}"/>
              </a:ext>
            </a:extLst>
          </p:cNvPr>
          <p:cNvSpPr>
            <a:spLocks noGrp="1"/>
          </p:cNvSpPr>
          <p:nvPr>
            <p:ph type="title"/>
          </p:nvPr>
        </p:nvSpPr>
        <p:spPr/>
        <p:txBody>
          <a:bodyPr>
            <a:normAutofit fontScale="90000"/>
          </a:bodyPr>
          <a:lstStyle/>
          <a:p>
            <a:r>
              <a:rPr lang="en-US" sz="3100" dirty="0"/>
              <a:t>a) What do the stakeholders agree upon? (con.t) – </a:t>
            </a:r>
            <a:r>
              <a:rPr lang="en-US" sz="2700" dirty="0">
                <a:solidFill>
                  <a:srgbClr val="FF0000"/>
                </a:solidFill>
              </a:rPr>
              <a:t>Anecdotal veteran w/</a:t>
            </a:r>
            <a:r>
              <a:rPr lang="en-US" sz="2700" dirty="0" err="1">
                <a:solidFill>
                  <a:srgbClr val="FF0000"/>
                </a:solidFill>
              </a:rPr>
              <a:t>ptsd</a:t>
            </a:r>
            <a:r>
              <a:rPr lang="en-US" sz="2700" dirty="0">
                <a:solidFill>
                  <a:srgbClr val="FF0000"/>
                </a:solidFill>
              </a:rPr>
              <a:t> patients:</a:t>
            </a:r>
            <a:br>
              <a:rPr lang="en-US" dirty="0"/>
            </a:br>
            <a:endParaRPr lang="en-US" dirty="0"/>
          </a:p>
        </p:txBody>
      </p:sp>
      <p:sp>
        <p:nvSpPr>
          <p:cNvPr id="3" name="Content Placeholder 2">
            <a:extLst>
              <a:ext uri="{FF2B5EF4-FFF2-40B4-BE49-F238E27FC236}">
                <a16:creationId xmlns:a16="http://schemas.microsoft.com/office/drawing/2014/main" id="{68CD79D7-1EB8-4750-9F76-BF597B9D4700}"/>
              </a:ext>
            </a:extLst>
          </p:cNvPr>
          <p:cNvSpPr>
            <a:spLocks noGrp="1"/>
          </p:cNvSpPr>
          <p:nvPr>
            <p:ph idx="1"/>
          </p:nvPr>
        </p:nvSpPr>
        <p:spPr/>
        <p:txBody>
          <a:bodyPr>
            <a:normAutofit/>
          </a:bodyPr>
          <a:lstStyle/>
          <a:p>
            <a:r>
              <a:rPr lang="en-US" dirty="0"/>
              <a:t>“It will make me </a:t>
            </a:r>
            <a:r>
              <a:rPr lang="en-US" dirty="0">
                <a:solidFill>
                  <a:srgbClr val="FF0000"/>
                </a:solidFill>
                <a:highlight>
                  <a:srgbClr val="FFFF00"/>
                </a:highlight>
              </a:rPr>
              <a:t>view my difficulties with PTSD in a completely new positive light</a:t>
            </a:r>
            <a:r>
              <a:rPr lang="en-US" dirty="0"/>
              <a:t>.”; “…</a:t>
            </a:r>
            <a:r>
              <a:rPr lang="en-US" dirty="0">
                <a:solidFill>
                  <a:srgbClr val="FF0000"/>
                </a:solidFill>
                <a:highlight>
                  <a:srgbClr val="FFFF00"/>
                </a:highlight>
              </a:rPr>
              <a:t>trust…was strengthened</a:t>
            </a:r>
            <a:r>
              <a:rPr lang="en-US" dirty="0"/>
              <a:t> by my experience here,” and that it “can be </a:t>
            </a:r>
            <a:r>
              <a:rPr lang="en-US" dirty="0">
                <a:solidFill>
                  <a:srgbClr val="FF0000"/>
                </a:solidFill>
                <a:highlight>
                  <a:srgbClr val="FFFF00"/>
                </a:highlight>
              </a:rPr>
              <a:t>transferred to everyday life</a:t>
            </a:r>
            <a:r>
              <a:rPr lang="en-US" dirty="0"/>
              <a:t>.” (</a:t>
            </a:r>
            <a:r>
              <a:rPr lang="en-US" dirty="0" err="1"/>
              <a:t>Ferruolo</a:t>
            </a:r>
            <a:r>
              <a:rPr lang="en-US" dirty="0"/>
              <a:t>, 2016, p. 5)</a:t>
            </a:r>
          </a:p>
          <a:p>
            <a:r>
              <a:rPr lang="en-US" dirty="0"/>
              <a:t>“…working “with the horses was...probably the </a:t>
            </a:r>
            <a:r>
              <a:rPr lang="en-US" dirty="0">
                <a:solidFill>
                  <a:srgbClr val="FF0000"/>
                </a:solidFill>
                <a:highlight>
                  <a:srgbClr val="FFFF00"/>
                </a:highlight>
              </a:rPr>
              <a:t>most spiritual experience I had in a long time</a:t>
            </a:r>
            <a:r>
              <a:rPr lang="en-US" dirty="0"/>
              <a:t>.”; “…my biggest takeaway...was the </a:t>
            </a:r>
            <a:r>
              <a:rPr lang="en-US" dirty="0">
                <a:solidFill>
                  <a:srgbClr val="FF0000"/>
                </a:solidFill>
                <a:highlight>
                  <a:srgbClr val="FFFF00"/>
                </a:highlight>
              </a:rPr>
              <a:t>beauty, power, serenity, and majesty of God’s creation, the horse</a:t>
            </a:r>
            <a:r>
              <a:rPr lang="en-US" dirty="0"/>
              <a:t>,”; “…what I take away from this program is </a:t>
            </a:r>
            <a:r>
              <a:rPr lang="en-US" dirty="0">
                <a:solidFill>
                  <a:srgbClr val="FF0000"/>
                </a:solidFill>
                <a:highlight>
                  <a:srgbClr val="FFFF00"/>
                </a:highlight>
              </a:rPr>
              <a:t>peace, pride, and joy</a:t>
            </a:r>
            <a:r>
              <a:rPr lang="en-US" dirty="0"/>
              <a:t>.” (</a:t>
            </a:r>
            <a:r>
              <a:rPr lang="en-US" dirty="0" err="1"/>
              <a:t>Ferruolo</a:t>
            </a:r>
            <a:r>
              <a:rPr lang="en-US" dirty="0"/>
              <a:t>, 2016, p. 5)</a:t>
            </a:r>
          </a:p>
          <a:p>
            <a:endParaRPr lang="en-US" dirty="0"/>
          </a:p>
          <a:p>
            <a:endParaRPr lang="en-US" dirty="0"/>
          </a:p>
        </p:txBody>
      </p:sp>
    </p:spTree>
    <p:extLst>
      <p:ext uri="{BB962C8B-B14F-4D97-AF65-F5344CB8AC3E}">
        <p14:creationId xmlns:p14="http://schemas.microsoft.com/office/powerpoint/2010/main" val="2257432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D592-7CA4-4864-B80A-9C6ED728DC3D}"/>
              </a:ext>
            </a:extLst>
          </p:cNvPr>
          <p:cNvSpPr>
            <a:spLocks noGrp="1"/>
          </p:cNvSpPr>
          <p:nvPr>
            <p:ph type="title"/>
          </p:nvPr>
        </p:nvSpPr>
        <p:spPr/>
        <p:txBody>
          <a:bodyPr>
            <a:normAutofit fontScale="90000"/>
          </a:bodyPr>
          <a:lstStyle/>
          <a:p>
            <a:r>
              <a:rPr lang="en-US" sz="3100" dirty="0"/>
              <a:t>a) What do the stakeholders agree upon? (con.t) – </a:t>
            </a:r>
            <a:r>
              <a:rPr lang="en-US" sz="2700" dirty="0">
                <a:solidFill>
                  <a:srgbClr val="FF0000"/>
                </a:solidFill>
              </a:rPr>
              <a:t>Anecdotal veteran w/</a:t>
            </a:r>
            <a:r>
              <a:rPr lang="en-US" sz="2700" dirty="0" err="1">
                <a:solidFill>
                  <a:srgbClr val="FF0000"/>
                </a:solidFill>
              </a:rPr>
              <a:t>ptsd</a:t>
            </a:r>
            <a:r>
              <a:rPr lang="en-US" sz="2700" dirty="0">
                <a:solidFill>
                  <a:srgbClr val="FF0000"/>
                </a:solidFill>
              </a:rPr>
              <a:t> patients:</a:t>
            </a:r>
            <a:br>
              <a:rPr lang="en-US" dirty="0"/>
            </a:br>
            <a:endParaRPr lang="en-US" dirty="0"/>
          </a:p>
        </p:txBody>
      </p:sp>
      <p:sp>
        <p:nvSpPr>
          <p:cNvPr id="3" name="Content Placeholder 2">
            <a:extLst>
              <a:ext uri="{FF2B5EF4-FFF2-40B4-BE49-F238E27FC236}">
                <a16:creationId xmlns:a16="http://schemas.microsoft.com/office/drawing/2014/main" id="{68CD79D7-1EB8-4750-9F76-BF597B9D4700}"/>
              </a:ext>
            </a:extLst>
          </p:cNvPr>
          <p:cNvSpPr>
            <a:spLocks noGrp="1"/>
          </p:cNvSpPr>
          <p:nvPr>
            <p:ph idx="1"/>
          </p:nvPr>
        </p:nvSpPr>
        <p:spPr/>
        <p:txBody>
          <a:bodyPr>
            <a:normAutofit/>
          </a:bodyPr>
          <a:lstStyle/>
          <a:p>
            <a:r>
              <a:rPr lang="en-US" dirty="0"/>
              <a:t>”It </a:t>
            </a:r>
            <a:r>
              <a:rPr lang="en-US" dirty="0">
                <a:solidFill>
                  <a:srgbClr val="FF0000"/>
                </a:solidFill>
                <a:highlight>
                  <a:srgbClr val="FFFF00"/>
                </a:highlight>
              </a:rPr>
              <a:t>taught me a lot about how I carry myself and interact with people</a:t>
            </a:r>
            <a:r>
              <a:rPr lang="en-US" dirty="0"/>
              <a:t>…Working as a team is far more effective than working by myself.”; “</a:t>
            </a:r>
            <a:r>
              <a:rPr lang="en-US" dirty="0">
                <a:solidFill>
                  <a:srgbClr val="FF0000"/>
                </a:solidFill>
                <a:highlight>
                  <a:srgbClr val="FFFF00"/>
                </a:highlight>
              </a:rPr>
              <a:t>Learning about how I act with the animals relates to how I can act with humans in a better way</a:t>
            </a:r>
            <a:r>
              <a:rPr lang="en-US" dirty="0"/>
              <a:t>.”;  “…the interaction will </a:t>
            </a:r>
            <a:r>
              <a:rPr lang="en-US" dirty="0">
                <a:solidFill>
                  <a:srgbClr val="FF0000"/>
                </a:solidFill>
                <a:highlight>
                  <a:srgbClr val="FFFF00"/>
                </a:highlight>
              </a:rPr>
              <a:t>help me respect people and their different personalities</a:t>
            </a:r>
            <a:r>
              <a:rPr lang="en-US" dirty="0"/>
              <a:t>.” (</a:t>
            </a:r>
            <a:r>
              <a:rPr lang="en-US" dirty="0" err="1"/>
              <a:t>Ferruolo</a:t>
            </a:r>
            <a:r>
              <a:rPr lang="en-US" dirty="0"/>
              <a:t>, 2016, p. 5)</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656758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E08D4-1997-41C7-BF22-FCEC9EA3D6EC}"/>
              </a:ext>
            </a:extLst>
          </p:cNvPr>
          <p:cNvSpPr>
            <a:spLocks noGrp="1"/>
          </p:cNvSpPr>
          <p:nvPr>
            <p:ph type="title"/>
          </p:nvPr>
        </p:nvSpPr>
        <p:spPr/>
        <p:txBody>
          <a:bodyPr>
            <a:normAutofit/>
          </a:bodyPr>
          <a:lstStyle/>
          <a:p>
            <a:r>
              <a:rPr lang="en-US" sz="2800" dirty="0"/>
              <a:t>b) What do the stakeholders disagree about?</a:t>
            </a:r>
          </a:p>
        </p:txBody>
      </p:sp>
      <p:sp>
        <p:nvSpPr>
          <p:cNvPr id="3" name="Content Placeholder 2">
            <a:extLst>
              <a:ext uri="{FF2B5EF4-FFF2-40B4-BE49-F238E27FC236}">
                <a16:creationId xmlns:a16="http://schemas.microsoft.com/office/drawing/2014/main" id="{9A671AF0-A9AF-4EAB-9393-6E4B7B92FA36}"/>
              </a:ext>
            </a:extLst>
          </p:cNvPr>
          <p:cNvSpPr>
            <a:spLocks noGrp="1"/>
          </p:cNvSpPr>
          <p:nvPr>
            <p:ph idx="1"/>
          </p:nvPr>
        </p:nvSpPr>
        <p:spPr/>
        <p:txBody>
          <a:bodyPr/>
          <a:lstStyle/>
          <a:p>
            <a:r>
              <a:rPr lang="en-US" dirty="0">
                <a:highlight>
                  <a:srgbClr val="FFFF00"/>
                </a:highlight>
              </a:rPr>
              <a:t>Some people are simply indifferent towards animals</a:t>
            </a:r>
            <a:r>
              <a:rPr lang="en-US" dirty="0"/>
              <a:t> – does nothing for them</a:t>
            </a:r>
          </a:p>
          <a:p>
            <a:r>
              <a:rPr lang="en-US" dirty="0"/>
              <a:t>Potential </a:t>
            </a:r>
            <a:r>
              <a:rPr lang="en-US" dirty="0">
                <a:highlight>
                  <a:srgbClr val="FFFF00"/>
                </a:highlight>
              </a:rPr>
              <a:t>allergies</a:t>
            </a:r>
            <a:r>
              <a:rPr lang="en-US" dirty="0"/>
              <a:t> and </a:t>
            </a:r>
            <a:r>
              <a:rPr lang="en-US" dirty="0">
                <a:highlight>
                  <a:srgbClr val="FFFF00"/>
                </a:highlight>
              </a:rPr>
              <a:t>lack of availability</a:t>
            </a:r>
            <a:r>
              <a:rPr lang="en-US" dirty="0"/>
              <a:t>.</a:t>
            </a:r>
          </a:p>
          <a:p>
            <a:r>
              <a:rPr lang="en-US" dirty="0"/>
              <a:t>Riding – </a:t>
            </a:r>
            <a:r>
              <a:rPr lang="en-US" dirty="0">
                <a:highlight>
                  <a:srgbClr val="FFFF00"/>
                </a:highlight>
              </a:rPr>
              <a:t>many EAP programs focus on riding</a:t>
            </a:r>
            <a:r>
              <a:rPr lang="en-US" dirty="0"/>
              <a:t>.</a:t>
            </a:r>
          </a:p>
          <a:p>
            <a:r>
              <a:rPr lang="en-US" u="sng" dirty="0">
                <a:hlinkClick r:id="rId2"/>
              </a:rPr>
              <a:t>https://www.eagala.org</a:t>
            </a:r>
            <a:r>
              <a:rPr lang="en-US" dirty="0"/>
              <a:t> – this organization seems to be the most popular of the EAP organizations out there.  They offer training and accreditation so EAP facilitators can align themselves with them.  However, they also model what I believe to be </a:t>
            </a:r>
            <a:r>
              <a:rPr lang="en-US" dirty="0">
                <a:highlight>
                  <a:srgbClr val="FFFF00"/>
                </a:highlight>
              </a:rPr>
              <a:t>complete exploitation of the animals</a:t>
            </a:r>
            <a:r>
              <a:rPr lang="en-US" dirty="0"/>
              <a:t>.   </a:t>
            </a:r>
          </a:p>
          <a:p>
            <a:endParaRPr lang="en-US" dirty="0"/>
          </a:p>
        </p:txBody>
      </p:sp>
    </p:spTree>
    <p:extLst>
      <p:ext uri="{BB962C8B-B14F-4D97-AF65-F5344CB8AC3E}">
        <p14:creationId xmlns:p14="http://schemas.microsoft.com/office/powerpoint/2010/main" val="1732223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0B73D-4382-469C-8E2E-C67FF72AD5D4}"/>
              </a:ext>
            </a:extLst>
          </p:cNvPr>
          <p:cNvSpPr>
            <a:spLocks noGrp="1"/>
          </p:cNvSpPr>
          <p:nvPr>
            <p:ph type="title"/>
          </p:nvPr>
        </p:nvSpPr>
        <p:spPr/>
        <p:txBody>
          <a:bodyPr>
            <a:normAutofit/>
          </a:bodyPr>
          <a:lstStyle/>
          <a:p>
            <a:r>
              <a:rPr lang="en-US" sz="2400" dirty="0"/>
              <a:t>c) How do the stakeholder’s perspectives compare/contrast with the scholars’ perspectives?</a:t>
            </a:r>
          </a:p>
        </p:txBody>
      </p:sp>
      <p:sp>
        <p:nvSpPr>
          <p:cNvPr id="3" name="Content Placeholder 2">
            <a:extLst>
              <a:ext uri="{FF2B5EF4-FFF2-40B4-BE49-F238E27FC236}">
                <a16:creationId xmlns:a16="http://schemas.microsoft.com/office/drawing/2014/main" id="{1C41F47E-FBE5-47D9-8E6A-0F87A9D46B60}"/>
              </a:ext>
            </a:extLst>
          </p:cNvPr>
          <p:cNvSpPr>
            <a:spLocks noGrp="1"/>
          </p:cNvSpPr>
          <p:nvPr>
            <p:ph idx="1"/>
          </p:nvPr>
        </p:nvSpPr>
        <p:spPr/>
        <p:txBody>
          <a:bodyPr>
            <a:normAutofit fontScale="92500" lnSpcReduction="10000"/>
          </a:bodyPr>
          <a:lstStyle/>
          <a:p>
            <a:r>
              <a:rPr lang="en-US" dirty="0"/>
              <a:t>Stakeholders tend to be more universally pro.</a:t>
            </a:r>
          </a:p>
          <a:p>
            <a:r>
              <a:rPr lang="en-US" dirty="0"/>
              <a:t>Scholars are not convinced due to a lack of empirical data.</a:t>
            </a:r>
          </a:p>
          <a:p>
            <a:r>
              <a:rPr lang="en-US" dirty="0"/>
              <a:t>Scholars struggle with “</a:t>
            </a:r>
            <a:r>
              <a:rPr lang="en-US" b="1" dirty="0">
                <a:solidFill>
                  <a:srgbClr val="FF0000"/>
                </a:solidFill>
              </a:rPr>
              <a:t>control</a:t>
            </a:r>
            <a:r>
              <a:rPr lang="en-US" dirty="0"/>
              <a:t>” in research of EAP:</a:t>
            </a:r>
          </a:p>
          <a:p>
            <a:r>
              <a:rPr lang="en-US" dirty="0"/>
              <a:t>“The </a:t>
            </a:r>
            <a:r>
              <a:rPr lang="en-US" dirty="0">
                <a:solidFill>
                  <a:srgbClr val="FF0000"/>
                </a:solidFill>
                <a:highlight>
                  <a:srgbClr val="FFFF00"/>
                </a:highlight>
              </a:rPr>
              <a:t>little empirical evidence</a:t>
            </a:r>
            <a:r>
              <a:rPr lang="en-US" dirty="0">
                <a:solidFill>
                  <a:srgbClr val="FF0000"/>
                </a:solidFill>
              </a:rPr>
              <a:t> </a:t>
            </a:r>
            <a:r>
              <a:rPr lang="en-US" dirty="0"/>
              <a:t>that is available about the efficacy of equine-assisted interventions on psychological outcomes tends to be mixed and is often </a:t>
            </a:r>
            <a:r>
              <a:rPr lang="en-US" dirty="0">
                <a:solidFill>
                  <a:srgbClr val="FF0000"/>
                </a:solidFill>
                <a:highlight>
                  <a:srgbClr val="FFFF00"/>
                </a:highlight>
              </a:rPr>
              <a:t>difficult to interpret due to the lack of rigorous research designs</a:t>
            </a:r>
            <a:r>
              <a:rPr lang="en-US" dirty="0"/>
              <a:t>….The little empirical evidence that is available about the efficacy of equine-assisted interventions on psychological outcomes tends to be mixed and is often difficult to interpret due to the </a:t>
            </a:r>
            <a:r>
              <a:rPr lang="en-US" dirty="0">
                <a:solidFill>
                  <a:srgbClr val="FF0000"/>
                </a:solidFill>
                <a:highlight>
                  <a:srgbClr val="FFFF00"/>
                </a:highlight>
              </a:rPr>
              <a:t>lack of rigorous research designs</a:t>
            </a:r>
            <a:r>
              <a:rPr lang="en-US" dirty="0"/>
              <a:t>….Well-designed </a:t>
            </a:r>
            <a:r>
              <a:rPr lang="en-US" dirty="0" err="1"/>
              <a:t>randomised</a:t>
            </a:r>
            <a:r>
              <a:rPr lang="en-US" dirty="0"/>
              <a:t> controlled trials are greatly needed in this area…” (Byrne et al., 2013)</a:t>
            </a:r>
          </a:p>
        </p:txBody>
      </p:sp>
    </p:spTree>
    <p:extLst>
      <p:ext uri="{BB962C8B-B14F-4D97-AF65-F5344CB8AC3E}">
        <p14:creationId xmlns:p14="http://schemas.microsoft.com/office/powerpoint/2010/main" val="1381987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BE01A-4449-45E3-9F61-45814612A4D6}"/>
              </a:ext>
            </a:extLst>
          </p:cNvPr>
          <p:cNvSpPr>
            <a:spLocks noGrp="1"/>
          </p:cNvSpPr>
          <p:nvPr>
            <p:ph type="title"/>
          </p:nvPr>
        </p:nvSpPr>
        <p:spPr/>
        <p:txBody>
          <a:bodyPr>
            <a:normAutofit fontScale="90000"/>
          </a:bodyPr>
          <a:lstStyle/>
          <a:p>
            <a:r>
              <a:rPr lang="en-US" sz="2800" dirty="0"/>
              <a:t>d) Where do </a:t>
            </a:r>
            <a:r>
              <a:rPr lang="en-US" sz="2800" dirty="0" err="1"/>
              <a:t>i</a:t>
            </a:r>
            <a:r>
              <a:rPr lang="en-US" sz="2800" dirty="0"/>
              <a:t> stand in this debate, and why?</a:t>
            </a:r>
            <a:br>
              <a:rPr lang="en-US" sz="2800" dirty="0"/>
            </a:br>
            <a:r>
              <a:rPr lang="en-US" sz="2800" dirty="0"/>
              <a:t>   </a:t>
            </a:r>
            <a:r>
              <a:rPr lang="en-US" sz="2800" b="1" dirty="0">
                <a:highlight>
                  <a:srgbClr val="FFFF00"/>
                </a:highlight>
              </a:rPr>
              <a:t>again:</a:t>
            </a:r>
            <a:r>
              <a:rPr lang="en-US" sz="2800" dirty="0"/>
              <a:t> </a:t>
            </a:r>
            <a:r>
              <a:rPr lang="en-US" sz="2800" i="1" dirty="0">
                <a:solidFill>
                  <a:srgbClr val="FF0000"/>
                </a:solidFill>
              </a:rPr>
              <a:t>PERSONAL EXPERIENCE 2018; CANFIELD (OHIO) FAIR</a:t>
            </a:r>
            <a:br>
              <a:rPr lang="en-US" sz="2800" dirty="0"/>
            </a:br>
            <a:endParaRPr lang="en-US" sz="2400" i="1" dirty="0">
              <a:solidFill>
                <a:srgbClr val="FF0000"/>
              </a:solidFill>
            </a:endParaRPr>
          </a:p>
        </p:txBody>
      </p:sp>
      <p:pic>
        <p:nvPicPr>
          <p:cNvPr id="7" name="Content Placeholder 6" descr="A brown horse standing next to a dog&#10;&#10;Description automatically generated">
            <a:extLst>
              <a:ext uri="{FF2B5EF4-FFF2-40B4-BE49-F238E27FC236}">
                <a16:creationId xmlns:a16="http://schemas.microsoft.com/office/drawing/2014/main" id="{1B8FFE08-FDEE-4FB3-BC57-6E51CB2820AB}"/>
              </a:ext>
            </a:extLst>
          </p:cNvPr>
          <p:cNvPicPr>
            <a:picLocks noGrp="1" noChangeAspect="1"/>
          </p:cNvPicPr>
          <p:nvPr>
            <p:ph idx="1"/>
          </p:nvPr>
        </p:nvPicPr>
        <p:blipFill>
          <a:blip r:embed="rId2"/>
          <a:stretch>
            <a:fillRect/>
          </a:stretch>
        </p:blipFill>
        <p:spPr>
          <a:xfrm>
            <a:off x="4064000" y="1615440"/>
            <a:ext cx="3982719" cy="5242560"/>
          </a:xfrm>
        </p:spPr>
      </p:pic>
    </p:spTree>
    <p:extLst>
      <p:ext uri="{BB962C8B-B14F-4D97-AF65-F5344CB8AC3E}">
        <p14:creationId xmlns:p14="http://schemas.microsoft.com/office/powerpoint/2010/main" val="3079365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EEC1-B14C-432D-9CB5-C4549CB85E9A}"/>
              </a:ext>
            </a:extLst>
          </p:cNvPr>
          <p:cNvSpPr>
            <a:spLocks noGrp="1"/>
          </p:cNvSpPr>
          <p:nvPr>
            <p:ph type="title"/>
          </p:nvPr>
        </p:nvSpPr>
        <p:spPr/>
        <p:txBody>
          <a:bodyPr>
            <a:normAutofit/>
          </a:bodyPr>
          <a:lstStyle/>
          <a:p>
            <a:r>
              <a:rPr lang="en-US" sz="2400" dirty="0"/>
              <a:t>d) Where do you stand in this debate, and why? (cont.)</a:t>
            </a:r>
          </a:p>
        </p:txBody>
      </p:sp>
      <p:sp>
        <p:nvSpPr>
          <p:cNvPr id="3" name="Content Placeholder 2">
            <a:extLst>
              <a:ext uri="{FF2B5EF4-FFF2-40B4-BE49-F238E27FC236}">
                <a16:creationId xmlns:a16="http://schemas.microsoft.com/office/drawing/2014/main" id="{F2CC34C0-7434-4E01-95C6-F6125C5C927B}"/>
              </a:ext>
            </a:extLst>
          </p:cNvPr>
          <p:cNvSpPr>
            <a:spLocks noGrp="1"/>
          </p:cNvSpPr>
          <p:nvPr>
            <p:ph idx="1"/>
          </p:nvPr>
        </p:nvSpPr>
        <p:spPr/>
        <p:txBody>
          <a:bodyPr/>
          <a:lstStyle/>
          <a:p>
            <a:r>
              <a:rPr lang="en-US" dirty="0"/>
              <a:t>I favor non-riding (exploitative) </a:t>
            </a:r>
          </a:p>
          <a:p>
            <a:r>
              <a:rPr lang="en-US" dirty="0"/>
              <a:t>Natural Horsemanship – natural environment, non-stabling (walk-in barn) - autonomy for the animal</a:t>
            </a:r>
          </a:p>
          <a:p>
            <a:r>
              <a:rPr lang="en-US" dirty="0"/>
              <a:t>Viewing the horse as a stakeholder as well</a:t>
            </a:r>
          </a:p>
          <a:p>
            <a:r>
              <a:rPr lang="en-US" dirty="0"/>
              <a:t>EAP </a:t>
            </a:r>
            <a:r>
              <a:rPr lang="en-US" i="1" dirty="0"/>
              <a:t>DOES</a:t>
            </a:r>
            <a:r>
              <a:rPr lang="en-US" dirty="0"/>
              <a:t> work according to my personal experiences – The limited times spent on farms growing up are perhaps the most memorable and positive experiences – a lot of “take away”.</a:t>
            </a:r>
          </a:p>
          <a:p>
            <a:endParaRPr lang="en-US" dirty="0"/>
          </a:p>
        </p:txBody>
      </p:sp>
    </p:spTree>
    <p:extLst>
      <p:ext uri="{BB962C8B-B14F-4D97-AF65-F5344CB8AC3E}">
        <p14:creationId xmlns:p14="http://schemas.microsoft.com/office/powerpoint/2010/main" val="8222241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AC53D-BCD3-4246-B13A-012B17AC7967}"/>
              </a:ext>
            </a:extLst>
          </p:cNvPr>
          <p:cNvSpPr>
            <a:spLocks noGrp="1"/>
          </p:cNvSpPr>
          <p:nvPr>
            <p:ph type="title"/>
          </p:nvPr>
        </p:nvSpPr>
        <p:spPr/>
        <p:txBody>
          <a:bodyPr/>
          <a:lstStyle/>
          <a:p>
            <a:r>
              <a:rPr lang="en-US" b="1" dirty="0"/>
              <a:t>Part III: Proposal for action</a:t>
            </a:r>
            <a:endParaRPr lang="en-US" dirty="0"/>
          </a:p>
        </p:txBody>
      </p:sp>
      <p:sp>
        <p:nvSpPr>
          <p:cNvPr id="3" name="Content Placeholder 2">
            <a:extLst>
              <a:ext uri="{FF2B5EF4-FFF2-40B4-BE49-F238E27FC236}">
                <a16:creationId xmlns:a16="http://schemas.microsoft.com/office/drawing/2014/main" id="{5CD9DA73-684E-459B-83AB-AB7ACECAC549}"/>
              </a:ext>
            </a:extLst>
          </p:cNvPr>
          <p:cNvSpPr>
            <a:spLocks noGrp="1"/>
          </p:cNvSpPr>
          <p:nvPr>
            <p:ph idx="1"/>
          </p:nvPr>
        </p:nvSpPr>
        <p:spPr/>
        <p:txBody>
          <a:bodyPr>
            <a:normAutofit lnSpcReduction="10000"/>
          </a:bodyPr>
          <a:lstStyle/>
          <a:p>
            <a:r>
              <a:rPr lang="en-US" sz="2400" b="1" dirty="0"/>
              <a:t>Specifically, what do you propose that our social justice community do to address the challenge you’ve identified?</a:t>
            </a:r>
          </a:p>
          <a:p>
            <a:r>
              <a:rPr lang="en-US" dirty="0"/>
              <a:t>a) Begin your proposal with a succinct overview of the action, and then break it down step by step, with a timeline.</a:t>
            </a:r>
          </a:p>
          <a:p>
            <a:r>
              <a:rPr lang="en-US" dirty="0"/>
              <a:t>b) Discuss whose cooperation you’ll need and how you’ll win it.</a:t>
            </a:r>
          </a:p>
          <a:p>
            <a:r>
              <a:rPr lang="en-US" dirty="0"/>
              <a:t>c) Discuss likely sources of resistance to your action and how you’ll negotiate them. – city council, zoning board – form alliances with the local Mennonite community / business owners.</a:t>
            </a:r>
          </a:p>
        </p:txBody>
      </p:sp>
    </p:spTree>
    <p:extLst>
      <p:ext uri="{BB962C8B-B14F-4D97-AF65-F5344CB8AC3E}">
        <p14:creationId xmlns:p14="http://schemas.microsoft.com/office/powerpoint/2010/main" val="3809803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10E54-7618-4F23-A6C0-DDFEFA153F01}"/>
              </a:ext>
            </a:extLst>
          </p:cNvPr>
          <p:cNvSpPr>
            <a:spLocks noGrp="1"/>
          </p:cNvSpPr>
          <p:nvPr>
            <p:ph type="title"/>
          </p:nvPr>
        </p:nvSpPr>
        <p:spPr/>
        <p:txBody>
          <a:bodyPr>
            <a:normAutofit fontScale="90000"/>
          </a:bodyPr>
          <a:lstStyle/>
          <a:p>
            <a:r>
              <a:rPr lang="en-US" sz="2700" dirty="0"/>
              <a:t>a) Begin your proposal with a succinct overview of the action, and then break it down step by step, with a timeline.</a:t>
            </a:r>
            <a:br>
              <a:rPr lang="en-US" dirty="0"/>
            </a:br>
            <a:endParaRPr lang="en-US" dirty="0"/>
          </a:p>
        </p:txBody>
      </p:sp>
      <p:sp>
        <p:nvSpPr>
          <p:cNvPr id="3" name="Content Placeholder 2">
            <a:extLst>
              <a:ext uri="{FF2B5EF4-FFF2-40B4-BE49-F238E27FC236}">
                <a16:creationId xmlns:a16="http://schemas.microsoft.com/office/drawing/2014/main" id="{DF961F6B-AED0-466C-9792-1098DD5966D5}"/>
              </a:ext>
            </a:extLst>
          </p:cNvPr>
          <p:cNvSpPr>
            <a:spLocks noGrp="1"/>
          </p:cNvSpPr>
          <p:nvPr>
            <p:ph idx="1"/>
          </p:nvPr>
        </p:nvSpPr>
        <p:spPr/>
        <p:txBody>
          <a:bodyPr/>
          <a:lstStyle/>
          <a:p>
            <a:r>
              <a:rPr lang="en-US" dirty="0">
                <a:highlight>
                  <a:srgbClr val="FFFF00"/>
                </a:highlight>
              </a:rPr>
              <a:t>State-of-the-art Equine Assisted Psychotherapy (EAP) facility </a:t>
            </a:r>
            <a:r>
              <a:rPr lang="en-US" dirty="0"/>
              <a:t>to address the mental health needs in the area as they relate to </a:t>
            </a:r>
            <a:r>
              <a:rPr lang="en-US" dirty="0">
                <a:highlight>
                  <a:srgbClr val="FFFF00"/>
                </a:highlight>
              </a:rPr>
              <a:t>adult trauma survivors</a:t>
            </a:r>
            <a:r>
              <a:rPr lang="en-US" dirty="0"/>
              <a:t> - </a:t>
            </a:r>
            <a:r>
              <a:rPr lang="en-US" dirty="0">
                <a:highlight>
                  <a:srgbClr val="FFFF00"/>
                </a:highlight>
              </a:rPr>
              <a:t>develop a model to be replicated by others</a:t>
            </a:r>
            <a:r>
              <a:rPr lang="en-US" dirty="0"/>
              <a:t>.</a:t>
            </a:r>
          </a:p>
          <a:p>
            <a:r>
              <a:rPr lang="en-US" b="1" dirty="0"/>
              <a:t>PHASE I:  </a:t>
            </a:r>
            <a:r>
              <a:rPr lang="en-US" b="1" i="1" dirty="0"/>
              <a:t>Land acquisition, $450,000;</a:t>
            </a:r>
            <a:r>
              <a:rPr lang="en-US" i="1" dirty="0"/>
              <a:t> </a:t>
            </a:r>
            <a:r>
              <a:rPr lang="en-US" dirty="0"/>
              <a:t>property w/self-sustaining hay supply with preexisting land leases - to be </a:t>
            </a:r>
            <a:r>
              <a:rPr lang="en-US" dirty="0">
                <a:solidFill>
                  <a:srgbClr val="FF0000"/>
                </a:solidFill>
              </a:rPr>
              <a:t>completed within the 1</a:t>
            </a:r>
            <a:r>
              <a:rPr lang="en-US" baseline="30000" dirty="0">
                <a:solidFill>
                  <a:srgbClr val="FF0000"/>
                </a:solidFill>
              </a:rPr>
              <a:t>st</a:t>
            </a:r>
            <a:r>
              <a:rPr lang="en-US" dirty="0">
                <a:solidFill>
                  <a:srgbClr val="FF0000"/>
                </a:solidFill>
              </a:rPr>
              <a:t> quarter</a:t>
            </a:r>
            <a:r>
              <a:rPr lang="en-US" dirty="0"/>
              <a:t>.</a:t>
            </a:r>
          </a:p>
          <a:p>
            <a:r>
              <a:rPr lang="en-US" b="1" dirty="0"/>
              <a:t>PHASE II:  </a:t>
            </a:r>
            <a:r>
              <a:rPr lang="en-US" b="1" i="1" dirty="0"/>
              <a:t>Horse barn, $140,000; </a:t>
            </a:r>
            <a:r>
              <a:rPr lang="en-US" dirty="0"/>
              <a:t>walk-in horse barn containing two very “rustic” rooms for individual therapy as well as group therapy, with gas heat, electricity, pump wells, compost toilets, and washer/dryer - to be </a:t>
            </a:r>
            <a:r>
              <a:rPr lang="en-US" dirty="0">
                <a:solidFill>
                  <a:srgbClr val="FF0000"/>
                </a:solidFill>
              </a:rPr>
              <a:t>completed within the 2</a:t>
            </a:r>
            <a:r>
              <a:rPr lang="en-US" baseline="30000" dirty="0">
                <a:solidFill>
                  <a:srgbClr val="FF0000"/>
                </a:solidFill>
              </a:rPr>
              <a:t>nd</a:t>
            </a:r>
            <a:r>
              <a:rPr lang="en-US" dirty="0">
                <a:solidFill>
                  <a:srgbClr val="FF0000"/>
                </a:solidFill>
              </a:rPr>
              <a:t> quarter</a:t>
            </a:r>
            <a:r>
              <a:rPr lang="en-US" dirty="0"/>
              <a:t>.</a:t>
            </a:r>
          </a:p>
          <a:p>
            <a:endParaRPr lang="en-US" dirty="0"/>
          </a:p>
        </p:txBody>
      </p:sp>
    </p:spTree>
    <p:extLst>
      <p:ext uri="{BB962C8B-B14F-4D97-AF65-F5344CB8AC3E}">
        <p14:creationId xmlns:p14="http://schemas.microsoft.com/office/powerpoint/2010/main" val="42903821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10E54-7618-4F23-A6C0-DDFEFA153F01}"/>
              </a:ext>
            </a:extLst>
          </p:cNvPr>
          <p:cNvSpPr>
            <a:spLocks noGrp="1"/>
          </p:cNvSpPr>
          <p:nvPr>
            <p:ph type="title"/>
          </p:nvPr>
        </p:nvSpPr>
        <p:spPr/>
        <p:txBody>
          <a:bodyPr>
            <a:normAutofit fontScale="90000"/>
          </a:bodyPr>
          <a:lstStyle/>
          <a:p>
            <a:r>
              <a:rPr lang="en-US" sz="2700" dirty="0"/>
              <a:t>a) Begin your proposal with a succinct overview of the action, and then break it down step by step, with a timeline. (cont.)</a:t>
            </a:r>
            <a:br>
              <a:rPr lang="en-US" dirty="0"/>
            </a:br>
            <a:endParaRPr lang="en-US" dirty="0"/>
          </a:p>
        </p:txBody>
      </p:sp>
      <p:sp>
        <p:nvSpPr>
          <p:cNvPr id="3" name="Content Placeholder 2">
            <a:extLst>
              <a:ext uri="{FF2B5EF4-FFF2-40B4-BE49-F238E27FC236}">
                <a16:creationId xmlns:a16="http://schemas.microsoft.com/office/drawing/2014/main" id="{DF961F6B-AED0-466C-9792-1098DD5966D5}"/>
              </a:ext>
            </a:extLst>
          </p:cNvPr>
          <p:cNvSpPr>
            <a:spLocks noGrp="1"/>
          </p:cNvSpPr>
          <p:nvPr>
            <p:ph idx="1"/>
          </p:nvPr>
        </p:nvSpPr>
        <p:spPr/>
        <p:txBody>
          <a:bodyPr/>
          <a:lstStyle/>
          <a:p>
            <a:r>
              <a:rPr lang="en-US" b="1" dirty="0"/>
              <a:t>PHASE III:  </a:t>
            </a:r>
            <a:r>
              <a:rPr lang="en-US" b="1" i="1" dirty="0"/>
              <a:t>Operating start-up, $100,000 (in order);</a:t>
            </a:r>
            <a:r>
              <a:rPr lang="en-US" dirty="0"/>
              <a:t> fencing ($20K), tractor w/implements ($45K), misc. such as feeders, water heaters, furnishings, etc. ($15,000), 8-10 horses / 3 donkeys /10 goats / 2 pigs ($20K).</a:t>
            </a:r>
          </a:p>
          <a:p>
            <a:r>
              <a:rPr lang="en-US" b="1" dirty="0">
                <a:solidFill>
                  <a:srgbClr val="FF0000"/>
                </a:solidFill>
              </a:rPr>
              <a:t>TOTAL: $690,000 </a:t>
            </a:r>
            <a:r>
              <a:rPr lang="en-US" dirty="0"/>
              <a:t>dispersed within 3 the quarters with allotments in succession once the preceding phase has been completed.</a:t>
            </a:r>
          </a:p>
        </p:txBody>
      </p:sp>
    </p:spTree>
    <p:extLst>
      <p:ext uri="{BB962C8B-B14F-4D97-AF65-F5344CB8AC3E}">
        <p14:creationId xmlns:p14="http://schemas.microsoft.com/office/powerpoint/2010/main" val="16380203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CFF91-226A-4C29-AF88-D8722486B92C}"/>
              </a:ext>
            </a:extLst>
          </p:cNvPr>
          <p:cNvSpPr>
            <a:spLocks noGrp="1"/>
          </p:cNvSpPr>
          <p:nvPr>
            <p:ph type="title"/>
          </p:nvPr>
        </p:nvSpPr>
        <p:spPr/>
        <p:txBody>
          <a:bodyPr>
            <a:normAutofit fontScale="90000"/>
          </a:bodyPr>
          <a:lstStyle/>
          <a:p>
            <a:r>
              <a:rPr lang="en-US" sz="2700" dirty="0"/>
              <a:t>b) Discuss whose cooperation you’ll need and how you’ll win it?</a:t>
            </a:r>
            <a:br>
              <a:rPr lang="en-US" dirty="0"/>
            </a:br>
            <a:endParaRPr lang="en-US" dirty="0"/>
          </a:p>
        </p:txBody>
      </p:sp>
      <p:sp>
        <p:nvSpPr>
          <p:cNvPr id="3" name="Content Placeholder 2">
            <a:extLst>
              <a:ext uri="{FF2B5EF4-FFF2-40B4-BE49-F238E27FC236}">
                <a16:creationId xmlns:a16="http://schemas.microsoft.com/office/drawing/2014/main" id="{5869BE73-3A88-4567-A802-97A6FB895DD6}"/>
              </a:ext>
            </a:extLst>
          </p:cNvPr>
          <p:cNvSpPr>
            <a:spLocks noGrp="1"/>
          </p:cNvSpPr>
          <p:nvPr>
            <p:ph idx="1"/>
          </p:nvPr>
        </p:nvSpPr>
        <p:spPr/>
        <p:txBody>
          <a:bodyPr/>
          <a:lstStyle/>
          <a:p>
            <a:r>
              <a:rPr lang="en-US" b="1" dirty="0"/>
              <a:t>Local Businesses: </a:t>
            </a:r>
            <a:r>
              <a:rPr lang="en-US" dirty="0"/>
              <a:t> I will appeal to “</a:t>
            </a:r>
            <a:r>
              <a:rPr lang="en-US" dirty="0">
                <a:highlight>
                  <a:srgbClr val="FFFF00"/>
                </a:highlight>
              </a:rPr>
              <a:t>good will</a:t>
            </a:r>
            <a:r>
              <a:rPr lang="en-US" dirty="0"/>
              <a:t>” element of business within the community and stress that </a:t>
            </a:r>
            <a:r>
              <a:rPr lang="en-US" dirty="0">
                <a:highlight>
                  <a:srgbClr val="FFFF00"/>
                </a:highlight>
              </a:rPr>
              <a:t>backer’s names will remain associated with the project</a:t>
            </a:r>
            <a:r>
              <a:rPr lang="en-US" dirty="0"/>
              <a:t>.  </a:t>
            </a:r>
            <a:r>
              <a:rPr lang="en-US" i="1" dirty="0"/>
              <a:t>I will first seek backers then builders (contractors) prior to meeting with the local government.</a:t>
            </a:r>
          </a:p>
          <a:p>
            <a:r>
              <a:rPr lang="en-US" b="1" dirty="0"/>
              <a:t>City council / Zoning board: </a:t>
            </a:r>
            <a:r>
              <a:rPr lang="en-US" dirty="0"/>
              <a:t> I will ingratiate the proposal promoting good will and </a:t>
            </a:r>
            <a:r>
              <a:rPr lang="en-US" dirty="0">
                <a:highlight>
                  <a:srgbClr val="FFFF00"/>
                </a:highlight>
              </a:rPr>
              <a:t>community reputation / promotion</a:t>
            </a:r>
            <a:r>
              <a:rPr lang="en-US" dirty="0"/>
              <a:t>.  This community is concerned with preserving its </a:t>
            </a:r>
            <a:r>
              <a:rPr lang="en-US" i="1" dirty="0"/>
              <a:t>agricultural image </a:t>
            </a:r>
            <a:r>
              <a:rPr lang="en-US" dirty="0"/>
              <a:t>as well as some </a:t>
            </a:r>
            <a:r>
              <a:rPr lang="en-US" i="1" dirty="0"/>
              <a:t>tourism</a:t>
            </a:r>
            <a:r>
              <a:rPr lang="en-US" dirty="0"/>
              <a:t>.  </a:t>
            </a:r>
          </a:p>
        </p:txBody>
      </p:sp>
    </p:spTree>
    <p:extLst>
      <p:ext uri="{BB962C8B-B14F-4D97-AF65-F5344CB8AC3E}">
        <p14:creationId xmlns:p14="http://schemas.microsoft.com/office/powerpoint/2010/main" val="32397277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3A83B-48B7-467A-8061-D125C9403B60}"/>
              </a:ext>
            </a:extLst>
          </p:cNvPr>
          <p:cNvSpPr>
            <a:spLocks noGrp="1"/>
          </p:cNvSpPr>
          <p:nvPr>
            <p:ph type="title"/>
          </p:nvPr>
        </p:nvSpPr>
        <p:spPr/>
        <p:txBody>
          <a:bodyPr>
            <a:normAutofit fontScale="90000"/>
          </a:bodyPr>
          <a:lstStyle/>
          <a:p>
            <a:r>
              <a:rPr lang="en-US" sz="2700" dirty="0"/>
              <a:t>c) Discuss likely sources of resistance to your action and how you’ll negotiate them. </a:t>
            </a:r>
            <a:br>
              <a:rPr lang="en-US" dirty="0"/>
            </a:br>
            <a:endParaRPr lang="en-US" dirty="0"/>
          </a:p>
        </p:txBody>
      </p:sp>
      <p:sp>
        <p:nvSpPr>
          <p:cNvPr id="3" name="Content Placeholder 2">
            <a:extLst>
              <a:ext uri="{FF2B5EF4-FFF2-40B4-BE49-F238E27FC236}">
                <a16:creationId xmlns:a16="http://schemas.microsoft.com/office/drawing/2014/main" id="{98309888-0D70-40FF-979A-8E519257E11F}"/>
              </a:ext>
            </a:extLst>
          </p:cNvPr>
          <p:cNvSpPr>
            <a:spLocks noGrp="1"/>
          </p:cNvSpPr>
          <p:nvPr>
            <p:ph idx="1"/>
          </p:nvPr>
        </p:nvSpPr>
        <p:spPr/>
        <p:txBody>
          <a:bodyPr/>
          <a:lstStyle/>
          <a:p>
            <a:r>
              <a:rPr lang="en-US" b="1" dirty="0"/>
              <a:t>City council / zoning board:</a:t>
            </a:r>
            <a:r>
              <a:rPr lang="en-US" dirty="0"/>
              <a:t> I intent on </a:t>
            </a:r>
            <a:r>
              <a:rPr lang="en-US" dirty="0">
                <a:highlight>
                  <a:srgbClr val="FFFF00"/>
                </a:highlight>
              </a:rPr>
              <a:t>seeking alliances with the local Mennonite community / business owners</a:t>
            </a:r>
            <a:r>
              <a:rPr lang="en-US" dirty="0"/>
              <a:t>.  </a:t>
            </a:r>
            <a:r>
              <a:rPr lang="en-US" i="1" dirty="0"/>
              <a:t>The existing lessor of the fields is a Mennonite family who operates a large grain business within the community</a:t>
            </a:r>
            <a:r>
              <a:rPr lang="en-US" dirty="0"/>
              <a:t>.</a:t>
            </a:r>
          </a:p>
          <a:p>
            <a:r>
              <a:rPr lang="en-US" b="1" dirty="0"/>
              <a:t>Ongoing support:  </a:t>
            </a:r>
            <a:r>
              <a:rPr lang="en-US" dirty="0"/>
              <a:t>Will be </a:t>
            </a:r>
            <a:r>
              <a:rPr lang="en-US" dirty="0">
                <a:highlight>
                  <a:srgbClr val="FFFF00"/>
                </a:highlight>
              </a:rPr>
              <a:t>sought in parallel with seeking the initial investment</a:t>
            </a:r>
            <a:r>
              <a:rPr lang="en-US" dirty="0"/>
              <a:t>;  </a:t>
            </a:r>
            <a:r>
              <a:rPr lang="en-US" i="1" dirty="0"/>
              <a:t>things such as feed, supplies, tax incentives, etc.</a:t>
            </a:r>
            <a:r>
              <a:rPr lang="en-US" dirty="0"/>
              <a:t> </a:t>
            </a:r>
          </a:p>
          <a:p>
            <a:r>
              <a:rPr lang="en-US" b="1" dirty="0"/>
              <a:t>Promotion:  </a:t>
            </a:r>
            <a:r>
              <a:rPr lang="en-US" i="1" dirty="0"/>
              <a:t>If needed</a:t>
            </a:r>
            <a:r>
              <a:rPr lang="en-US" dirty="0"/>
              <a:t>, will be done via the </a:t>
            </a:r>
            <a:r>
              <a:rPr lang="en-US" dirty="0">
                <a:highlight>
                  <a:srgbClr val="FFFF00"/>
                </a:highlight>
              </a:rPr>
              <a:t>internet</a:t>
            </a:r>
            <a:r>
              <a:rPr lang="en-US" dirty="0"/>
              <a:t>; the solicitation of </a:t>
            </a:r>
            <a:r>
              <a:rPr lang="en-US" dirty="0">
                <a:highlight>
                  <a:srgbClr val="FFFF00"/>
                </a:highlight>
              </a:rPr>
              <a:t>local mental health clinics</a:t>
            </a:r>
            <a:r>
              <a:rPr lang="en-US" dirty="0"/>
              <a:t> and </a:t>
            </a:r>
            <a:r>
              <a:rPr lang="en-US" dirty="0">
                <a:highlight>
                  <a:srgbClr val="FFFF00"/>
                </a:highlight>
              </a:rPr>
              <a:t>mental health care providers</a:t>
            </a:r>
            <a:r>
              <a:rPr lang="en-US" dirty="0"/>
              <a:t>; as well as various </a:t>
            </a:r>
            <a:r>
              <a:rPr lang="en-US" dirty="0">
                <a:highlight>
                  <a:srgbClr val="FFFF00"/>
                </a:highlight>
              </a:rPr>
              <a:t>media outlets</a:t>
            </a:r>
            <a:r>
              <a:rPr lang="en-US" dirty="0"/>
              <a:t>.</a:t>
            </a:r>
          </a:p>
        </p:txBody>
      </p:sp>
    </p:spTree>
    <p:extLst>
      <p:ext uri="{BB962C8B-B14F-4D97-AF65-F5344CB8AC3E}">
        <p14:creationId xmlns:p14="http://schemas.microsoft.com/office/powerpoint/2010/main" val="2594508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5C9D8-7D6A-4164-86AF-A5CBBA30AF72}"/>
              </a:ext>
            </a:extLst>
          </p:cNvPr>
          <p:cNvSpPr>
            <a:spLocks noGrp="1"/>
          </p:cNvSpPr>
          <p:nvPr>
            <p:ph type="title"/>
          </p:nvPr>
        </p:nvSpPr>
        <p:spPr/>
        <p:txBody>
          <a:bodyPr/>
          <a:lstStyle/>
          <a:p>
            <a:r>
              <a:rPr lang="en-US" b="1" dirty="0"/>
              <a:t>Part IV: Justification</a:t>
            </a:r>
            <a:endParaRPr lang="en-US" dirty="0"/>
          </a:p>
        </p:txBody>
      </p:sp>
      <p:sp>
        <p:nvSpPr>
          <p:cNvPr id="3" name="Content Placeholder 2">
            <a:extLst>
              <a:ext uri="{FF2B5EF4-FFF2-40B4-BE49-F238E27FC236}">
                <a16:creationId xmlns:a16="http://schemas.microsoft.com/office/drawing/2014/main" id="{BD8DB20C-B4EA-44B8-8FBD-E732A97D1135}"/>
              </a:ext>
            </a:extLst>
          </p:cNvPr>
          <p:cNvSpPr>
            <a:spLocks noGrp="1"/>
          </p:cNvSpPr>
          <p:nvPr>
            <p:ph idx="1"/>
          </p:nvPr>
        </p:nvSpPr>
        <p:spPr/>
        <p:txBody>
          <a:bodyPr>
            <a:normAutofit lnSpcReduction="10000"/>
          </a:bodyPr>
          <a:lstStyle/>
          <a:p>
            <a:r>
              <a:rPr lang="en-US" sz="2400" b="1" dirty="0"/>
              <a:t>Why should the community — our LLC, the campus community, and/or the wider community — join you in this action?</a:t>
            </a:r>
          </a:p>
          <a:p>
            <a:r>
              <a:rPr lang="en-US" dirty="0"/>
              <a:t>a) How does the action you propose address the challenge as you discussed it in Part I? That is, how does it speak to the scholars’ arguments? </a:t>
            </a:r>
          </a:p>
          <a:p>
            <a:r>
              <a:rPr lang="en-US" dirty="0"/>
              <a:t>b) How does it address the issues raised in Part II? That is, how does it fir with the stakeholders perspectives and meet their concerns?</a:t>
            </a:r>
          </a:p>
          <a:p>
            <a:r>
              <a:rPr lang="en-US" dirty="0"/>
              <a:t>c) How does it advance values that our LLC, the campus community, and/or the wider community share? </a:t>
            </a:r>
            <a:endParaRPr lang="en-US" sz="2400" b="1" dirty="0"/>
          </a:p>
        </p:txBody>
      </p:sp>
    </p:spTree>
    <p:extLst>
      <p:ext uri="{BB962C8B-B14F-4D97-AF65-F5344CB8AC3E}">
        <p14:creationId xmlns:p14="http://schemas.microsoft.com/office/powerpoint/2010/main" val="12667112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C5AA7-8772-4CC7-93A5-7DAEC388C9FD}"/>
              </a:ext>
            </a:extLst>
          </p:cNvPr>
          <p:cNvSpPr>
            <a:spLocks noGrp="1"/>
          </p:cNvSpPr>
          <p:nvPr>
            <p:ph type="title"/>
          </p:nvPr>
        </p:nvSpPr>
        <p:spPr/>
        <p:txBody>
          <a:bodyPr>
            <a:noAutofit/>
          </a:bodyPr>
          <a:lstStyle/>
          <a:p>
            <a:r>
              <a:rPr lang="en-US" sz="2400" dirty="0"/>
              <a:t>a) How does the action you propose address the challenge as you discussed it in Part I? That is, how does it speak to the scholars’ arguments?</a:t>
            </a:r>
          </a:p>
        </p:txBody>
      </p:sp>
      <p:sp>
        <p:nvSpPr>
          <p:cNvPr id="3" name="Content Placeholder 2">
            <a:extLst>
              <a:ext uri="{FF2B5EF4-FFF2-40B4-BE49-F238E27FC236}">
                <a16:creationId xmlns:a16="http://schemas.microsoft.com/office/drawing/2014/main" id="{2C7629D0-59D5-40BB-A4BB-3963B97C3240}"/>
              </a:ext>
            </a:extLst>
          </p:cNvPr>
          <p:cNvSpPr>
            <a:spLocks noGrp="1"/>
          </p:cNvSpPr>
          <p:nvPr>
            <p:ph idx="1"/>
          </p:nvPr>
        </p:nvSpPr>
        <p:spPr/>
        <p:txBody>
          <a:bodyPr/>
          <a:lstStyle/>
          <a:p>
            <a:r>
              <a:rPr lang="en-US" b="1" dirty="0"/>
              <a:t>Measurability: </a:t>
            </a:r>
            <a:r>
              <a:rPr lang="en-US" dirty="0"/>
              <a:t> We will </a:t>
            </a:r>
            <a:r>
              <a:rPr lang="en-US" dirty="0">
                <a:highlight>
                  <a:srgbClr val="FFFF00"/>
                </a:highlight>
              </a:rPr>
              <a:t>obtain feedback</a:t>
            </a:r>
            <a:r>
              <a:rPr lang="en-US" dirty="0"/>
              <a:t> both directly and indirectly via the participant and his or her counselor, respectively.</a:t>
            </a:r>
          </a:p>
          <a:p>
            <a:r>
              <a:rPr lang="en-US" b="1" dirty="0"/>
              <a:t>BDI, BAI,  as well as In-house Trauma-symptom Surveys:  </a:t>
            </a:r>
            <a:r>
              <a:rPr lang="en-US" dirty="0"/>
              <a:t>We will provide these forms periodically and ask the client to fill them out and bring them back upon his or her next visit to be added to his or her file.  We will also ask the participant’s </a:t>
            </a:r>
            <a:r>
              <a:rPr lang="en-US" dirty="0">
                <a:highlight>
                  <a:srgbClr val="FFFF00"/>
                </a:highlight>
              </a:rPr>
              <a:t>counselor to forward us any documentation</a:t>
            </a:r>
            <a:r>
              <a:rPr lang="en-US" dirty="0"/>
              <a:t> as it relates to the client’s progress as it relates to our EAP treatment. </a:t>
            </a:r>
          </a:p>
          <a:p>
            <a:endParaRPr lang="en-US" dirty="0"/>
          </a:p>
        </p:txBody>
      </p:sp>
    </p:spTree>
    <p:extLst>
      <p:ext uri="{BB962C8B-B14F-4D97-AF65-F5344CB8AC3E}">
        <p14:creationId xmlns:p14="http://schemas.microsoft.com/office/powerpoint/2010/main" val="6351802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C5AA7-8772-4CC7-93A5-7DAEC388C9FD}"/>
              </a:ext>
            </a:extLst>
          </p:cNvPr>
          <p:cNvSpPr>
            <a:spLocks noGrp="1"/>
          </p:cNvSpPr>
          <p:nvPr>
            <p:ph type="title"/>
          </p:nvPr>
        </p:nvSpPr>
        <p:spPr/>
        <p:txBody>
          <a:bodyPr>
            <a:noAutofit/>
          </a:bodyPr>
          <a:lstStyle/>
          <a:p>
            <a:r>
              <a:rPr lang="en-US" sz="2400" dirty="0"/>
              <a:t>a) How does the action you propose address the challenge as you discussed it in Part I? That is, how does it speak to the scholars’ arguments? (cont.)</a:t>
            </a:r>
          </a:p>
        </p:txBody>
      </p:sp>
      <p:sp>
        <p:nvSpPr>
          <p:cNvPr id="3" name="Content Placeholder 2">
            <a:extLst>
              <a:ext uri="{FF2B5EF4-FFF2-40B4-BE49-F238E27FC236}">
                <a16:creationId xmlns:a16="http://schemas.microsoft.com/office/drawing/2014/main" id="{2C7629D0-59D5-40BB-A4BB-3963B97C3240}"/>
              </a:ext>
            </a:extLst>
          </p:cNvPr>
          <p:cNvSpPr>
            <a:spLocks noGrp="1"/>
          </p:cNvSpPr>
          <p:nvPr>
            <p:ph idx="1"/>
          </p:nvPr>
        </p:nvSpPr>
        <p:spPr/>
        <p:txBody>
          <a:bodyPr/>
          <a:lstStyle/>
          <a:p>
            <a:r>
              <a:rPr lang="en-US" b="1" dirty="0"/>
              <a:t>Client/patient affordability: </a:t>
            </a:r>
            <a:r>
              <a:rPr lang="en-US" dirty="0"/>
              <a:t> We intend on accepting </a:t>
            </a:r>
            <a:r>
              <a:rPr lang="en-US" dirty="0">
                <a:solidFill>
                  <a:srgbClr val="FF0000"/>
                </a:solidFill>
                <a:highlight>
                  <a:srgbClr val="FFFF00"/>
                </a:highlight>
              </a:rPr>
              <a:t>Medicaid</a:t>
            </a:r>
            <a:r>
              <a:rPr lang="en-US" dirty="0"/>
              <a:t> as well as offering </a:t>
            </a:r>
            <a:r>
              <a:rPr lang="en-US" dirty="0">
                <a:solidFill>
                  <a:srgbClr val="FF0000"/>
                </a:solidFill>
                <a:highlight>
                  <a:srgbClr val="FFFF00"/>
                </a:highlight>
              </a:rPr>
              <a:t>sponsorships</a:t>
            </a:r>
            <a:r>
              <a:rPr lang="en-US" dirty="0"/>
              <a:t>.  We will market these sponsorships (donations) for those who’d like to finance random client’s EAP treatment at our facility.  Sponsorship money will then be used to offer treatment to those who have no insurance coverage and cannot afford treatment on their own. </a:t>
            </a:r>
          </a:p>
        </p:txBody>
      </p:sp>
    </p:spTree>
    <p:extLst>
      <p:ext uri="{BB962C8B-B14F-4D97-AF65-F5344CB8AC3E}">
        <p14:creationId xmlns:p14="http://schemas.microsoft.com/office/powerpoint/2010/main" val="2054047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CEB9A-AB95-4E3A-985A-736D757C2FA5}"/>
              </a:ext>
            </a:extLst>
          </p:cNvPr>
          <p:cNvSpPr>
            <a:spLocks noGrp="1"/>
          </p:cNvSpPr>
          <p:nvPr>
            <p:ph type="title"/>
          </p:nvPr>
        </p:nvSpPr>
        <p:spPr/>
        <p:txBody>
          <a:bodyPr>
            <a:noAutofit/>
          </a:bodyPr>
          <a:lstStyle/>
          <a:p>
            <a:r>
              <a:rPr lang="en-US" sz="2400" dirty="0"/>
              <a:t>b) How does it address the issues raised in Part II? That is, how does it fit with the stakeholder’s perspectives and meet their concerns?</a:t>
            </a:r>
          </a:p>
        </p:txBody>
      </p:sp>
      <p:sp>
        <p:nvSpPr>
          <p:cNvPr id="3" name="Content Placeholder 2">
            <a:extLst>
              <a:ext uri="{FF2B5EF4-FFF2-40B4-BE49-F238E27FC236}">
                <a16:creationId xmlns:a16="http://schemas.microsoft.com/office/drawing/2014/main" id="{BD9056F6-F64B-4210-90BD-B9BA582E9D52}"/>
              </a:ext>
            </a:extLst>
          </p:cNvPr>
          <p:cNvSpPr>
            <a:spLocks noGrp="1"/>
          </p:cNvSpPr>
          <p:nvPr>
            <p:ph idx="1"/>
          </p:nvPr>
        </p:nvSpPr>
        <p:spPr/>
        <p:txBody>
          <a:bodyPr/>
          <a:lstStyle/>
          <a:p>
            <a:r>
              <a:rPr lang="en-US" dirty="0"/>
              <a:t>Stakeholders can </a:t>
            </a:r>
            <a:r>
              <a:rPr lang="en-US" dirty="0">
                <a:highlight>
                  <a:srgbClr val="FFFF00"/>
                </a:highlight>
              </a:rPr>
              <a:t>experience EAP without riding</a:t>
            </a:r>
            <a:r>
              <a:rPr lang="en-US" dirty="0"/>
              <a:t> and see if it’s for them</a:t>
            </a:r>
          </a:p>
          <a:p>
            <a:r>
              <a:rPr lang="en-US" dirty="0"/>
              <a:t>They will be introduced to Natural Horsemanship and potentially </a:t>
            </a:r>
            <a:r>
              <a:rPr lang="en-US" dirty="0">
                <a:highlight>
                  <a:srgbClr val="FFFF00"/>
                </a:highlight>
              </a:rPr>
              <a:t>learn a new language of respect, the observance and preservation of dignity and autonomy, and see it these things connect with them on a soul-level,</a:t>
            </a:r>
            <a:r>
              <a:rPr lang="en-US" dirty="0"/>
              <a:t> or in a healing way.  </a:t>
            </a:r>
          </a:p>
          <a:p>
            <a:r>
              <a:rPr lang="en-US" dirty="0"/>
              <a:t>"...we found evidence that the </a:t>
            </a:r>
            <a:r>
              <a:rPr lang="en-US" dirty="0">
                <a:solidFill>
                  <a:srgbClr val="FF0000"/>
                </a:solidFill>
                <a:highlight>
                  <a:srgbClr val="FFFF00"/>
                </a:highlight>
              </a:rPr>
              <a:t>Equine Partnering Naturally © approach to equine-assisted therapy maybe an effective treatment for anxiety and posttraumatic stress symptoms</a:t>
            </a:r>
            <a:r>
              <a:rPr lang="en-US" dirty="0"/>
              <a:t>. ....“ (</a:t>
            </a:r>
            <a:r>
              <a:rPr lang="en-US" dirty="0" err="1"/>
              <a:t>Earles</a:t>
            </a:r>
            <a:r>
              <a:rPr lang="en-US" dirty="0"/>
              <a:t>, Vernon, </a:t>
            </a:r>
            <a:r>
              <a:rPr lang="en-US" dirty="0" err="1"/>
              <a:t>Yetz</a:t>
            </a:r>
            <a:r>
              <a:rPr lang="en-US" dirty="0"/>
              <a:t>, 2015, p. 149).  </a:t>
            </a:r>
          </a:p>
          <a:p>
            <a:endParaRPr lang="en-US" dirty="0"/>
          </a:p>
        </p:txBody>
      </p:sp>
    </p:spTree>
    <p:extLst>
      <p:ext uri="{BB962C8B-B14F-4D97-AF65-F5344CB8AC3E}">
        <p14:creationId xmlns:p14="http://schemas.microsoft.com/office/powerpoint/2010/main" val="33734661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D6BC3-3BF1-45A9-9CE5-2AF20F8871A9}"/>
              </a:ext>
            </a:extLst>
          </p:cNvPr>
          <p:cNvSpPr>
            <a:spLocks noGrp="1"/>
          </p:cNvSpPr>
          <p:nvPr>
            <p:ph type="title"/>
          </p:nvPr>
        </p:nvSpPr>
        <p:spPr/>
        <p:txBody>
          <a:bodyPr>
            <a:normAutofit/>
          </a:bodyPr>
          <a:lstStyle/>
          <a:p>
            <a:r>
              <a:rPr lang="en-US" sz="2400" dirty="0"/>
              <a:t>c) How does it advance values that our LLC, the campus community, and/or the wider community share?</a:t>
            </a:r>
          </a:p>
        </p:txBody>
      </p:sp>
      <p:sp>
        <p:nvSpPr>
          <p:cNvPr id="3" name="Content Placeholder 2">
            <a:extLst>
              <a:ext uri="{FF2B5EF4-FFF2-40B4-BE49-F238E27FC236}">
                <a16:creationId xmlns:a16="http://schemas.microsoft.com/office/drawing/2014/main" id="{24AFCADF-E660-4C12-B134-AE95E04CE0F9}"/>
              </a:ext>
            </a:extLst>
          </p:cNvPr>
          <p:cNvSpPr>
            <a:spLocks noGrp="1"/>
          </p:cNvSpPr>
          <p:nvPr>
            <p:ph idx="1"/>
          </p:nvPr>
        </p:nvSpPr>
        <p:spPr/>
        <p:txBody>
          <a:bodyPr>
            <a:normAutofit fontScale="92500" lnSpcReduction="10000"/>
          </a:bodyPr>
          <a:lstStyle/>
          <a:p>
            <a:r>
              <a:rPr lang="en-US" b="1" dirty="0"/>
              <a:t>Humanistic: </a:t>
            </a:r>
            <a:r>
              <a:rPr lang="en-US" dirty="0"/>
              <a:t> </a:t>
            </a:r>
            <a:r>
              <a:rPr lang="en-US" dirty="0">
                <a:highlight>
                  <a:srgbClr val="FFFF00"/>
                </a:highlight>
              </a:rPr>
              <a:t>Human / animal interaction stressing respectful, symbiotic relationships</a:t>
            </a:r>
            <a:r>
              <a:rPr lang="en-US" dirty="0"/>
              <a:t> with other living organisms; a reminder and even perhaps a re-education of the potential and positive possibilities of the </a:t>
            </a:r>
            <a:r>
              <a:rPr lang="en-US" dirty="0">
                <a:highlight>
                  <a:srgbClr val="FFFF00"/>
                </a:highlight>
              </a:rPr>
              <a:t>human experience</a:t>
            </a:r>
            <a:r>
              <a:rPr lang="en-US" dirty="0"/>
              <a:t>. </a:t>
            </a:r>
          </a:p>
          <a:p>
            <a:r>
              <a:rPr lang="en-US" b="1" dirty="0"/>
              <a:t>Organic:</a:t>
            </a:r>
            <a:r>
              <a:rPr lang="en-US" dirty="0"/>
              <a:t> The experiencing of a potential deeply felt and realized ‘human connection’.</a:t>
            </a:r>
          </a:p>
          <a:p>
            <a:r>
              <a:rPr lang="en-US" b="1" dirty="0"/>
              <a:t>Promotion of Mastery:  </a:t>
            </a:r>
            <a:r>
              <a:rPr lang="en-US" dirty="0"/>
              <a:t>"...</a:t>
            </a:r>
            <a:r>
              <a:rPr lang="en-US" dirty="0">
                <a:solidFill>
                  <a:srgbClr val="FF0000"/>
                </a:solidFill>
                <a:highlight>
                  <a:srgbClr val="FFFF00"/>
                </a:highlight>
              </a:rPr>
              <a:t>clients who are experiencing high levels of anxiety, depression, anger, frustration, or stress due to their inability to effectively understand and resolve problems and concerns in their social and community life </a:t>
            </a:r>
            <a:r>
              <a:rPr lang="en-US" sz="2400" b="1" i="1" dirty="0">
                <a:solidFill>
                  <a:srgbClr val="7030A0"/>
                </a:solidFill>
                <a:highlight>
                  <a:srgbClr val="FFFF00"/>
                </a:highlight>
              </a:rPr>
              <a:t>may be far better off working on mastering their environment</a:t>
            </a:r>
            <a:r>
              <a:rPr lang="en-US" dirty="0">
                <a:solidFill>
                  <a:srgbClr val="FF0000"/>
                </a:solidFill>
                <a:highlight>
                  <a:srgbClr val="FFFF00"/>
                </a:highlight>
              </a:rPr>
              <a:t> and developing appropriate responses</a:t>
            </a:r>
            <a:r>
              <a:rPr lang="en-US" dirty="0"/>
              <a:t>..." (</a:t>
            </a:r>
            <a:r>
              <a:rPr lang="en-US" dirty="0" err="1"/>
              <a:t>Bemak</a:t>
            </a:r>
            <a:r>
              <a:rPr lang="en-US" dirty="0"/>
              <a:t> &amp; Chung, 2012, p. 87).</a:t>
            </a:r>
          </a:p>
          <a:p>
            <a:endParaRPr lang="en-US" dirty="0"/>
          </a:p>
        </p:txBody>
      </p:sp>
    </p:spTree>
    <p:extLst>
      <p:ext uri="{BB962C8B-B14F-4D97-AF65-F5344CB8AC3E}">
        <p14:creationId xmlns:p14="http://schemas.microsoft.com/office/powerpoint/2010/main" val="34751121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D6BC3-3BF1-45A9-9CE5-2AF20F8871A9}"/>
              </a:ext>
            </a:extLst>
          </p:cNvPr>
          <p:cNvSpPr>
            <a:spLocks noGrp="1"/>
          </p:cNvSpPr>
          <p:nvPr>
            <p:ph type="title"/>
          </p:nvPr>
        </p:nvSpPr>
        <p:spPr/>
        <p:txBody>
          <a:bodyPr>
            <a:normAutofit/>
          </a:bodyPr>
          <a:lstStyle/>
          <a:p>
            <a:r>
              <a:rPr lang="en-US" sz="2400" dirty="0"/>
              <a:t>c) How does it advance values that our LLC, the campus community, and/or the wider community share? (cont.)</a:t>
            </a:r>
          </a:p>
        </p:txBody>
      </p:sp>
      <p:sp>
        <p:nvSpPr>
          <p:cNvPr id="3" name="Content Placeholder 2">
            <a:extLst>
              <a:ext uri="{FF2B5EF4-FFF2-40B4-BE49-F238E27FC236}">
                <a16:creationId xmlns:a16="http://schemas.microsoft.com/office/drawing/2014/main" id="{24AFCADF-E660-4C12-B134-AE95E04CE0F9}"/>
              </a:ext>
            </a:extLst>
          </p:cNvPr>
          <p:cNvSpPr>
            <a:spLocks noGrp="1"/>
          </p:cNvSpPr>
          <p:nvPr>
            <p:ph idx="1"/>
          </p:nvPr>
        </p:nvSpPr>
        <p:spPr/>
        <p:txBody>
          <a:bodyPr/>
          <a:lstStyle/>
          <a:p>
            <a:r>
              <a:rPr lang="en-US" b="1" dirty="0"/>
              <a:t>Indigenous forms interaction:  </a:t>
            </a:r>
            <a:r>
              <a:rPr lang="en-US" dirty="0"/>
              <a:t>Possible healing, and </a:t>
            </a:r>
            <a:r>
              <a:rPr lang="en-US" dirty="0">
                <a:highlight>
                  <a:srgbClr val="FFFF00"/>
                </a:highlight>
              </a:rPr>
              <a:t>spirituality of a bygone era</a:t>
            </a:r>
            <a:r>
              <a:rPr lang="en-US" dirty="0"/>
              <a:t> which may indeed build upon “modern”, Western forms of psychotherapy and mental health treatment in general.</a:t>
            </a:r>
          </a:p>
          <a:p>
            <a:r>
              <a:rPr lang="en-US" dirty="0"/>
              <a:t>"...</a:t>
            </a:r>
            <a:r>
              <a:rPr lang="en-US" dirty="0">
                <a:solidFill>
                  <a:srgbClr val="FF0000"/>
                </a:solidFill>
                <a:highlight>
                  <a:srgbClr val="FFFF00"/>
                </a:highlight>
              </a:rPr>
              <a:t>Western mental health has emphasized intrapsychic processes, neglecting the importance of social and cultural factors and the relevance of </a:t>
            </a:r>
            <a:r>
              <a:rPr lang="en-US" sz="2400" b="1" i="1" dirty="0">
                <a:solidFill>
                  <a:srgbClr val="7030A0"/>
                </a:solidFill>
                <a:highlight>
                  <a:srgbClr val="FFFF00"/>
                </a:highlight>
              </a:rPr>
              <a:t>spiritual and supernatural forces that contribute to psychological well-being</a:t>
            </a:r>
            <a:r>
              <a:rPr lang="en-US" dirty="0"/>
              <a:t>..." (</a:t>
            </a:r>
            <a:r>
              <a:rPr lang="en-US" dirty="0" err="1"/>
              <a:t>Bemak</a:t>
            </a:r>
            <a:r>
              <a:rPr lang="en-US" dirty="0"/>
              <a:t> &amp; Chung, 2012, p. 89).</a:t>
            </a:r>
          </a:p>
        </p:txBody>
      </p:sp>
    </p:spTree>
    <p:extLst>
      <p:ext uri="{BB962C8B-B14F-4D97-AF65-F5344CB8AC3E}">
        <p14:creationId xmlns:p14="http://schemas.microsoft.com/office/powerpoint/2010/main" val="13010517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D6BC3-3BF1-45A9-9CE5-2AF20F8871A9}"/>
              </a:ext>
            </a:extLst>
          </p:cNvPr>
          <p:cNvSpPr>
            <a:spLocks noGrp="1"/>
          </p:cNvSpPr>
          <p:nvPr>
            <p:ph type="title"/>
          </p:nvPr>
        </p:nvSpPr>
        <p:spPr/>
        <p:txBody>
          <a:bodyPr>
            <a:normAutofit/>
          </a:bodyPr>
          <a:lstStyle/>
          <a:p>
            <a:r>
              <a:rPr lang="en-US" sz="2400" dirty="0"/>
              <a:t>c) How does it advance values that our LLC, the campus community, and/or the wider community share? (cont.)</a:t>
            </a:r>
          </a:p>
        </p:txBody>
      </p:sp>
      <p:sp>
        <p:nvSpPr>
          <p:cNvPr id="3" name="Content Placeholder 2">
            <a:extLst>
              <a:ext uri="{FF2B5EF4-FFF2-40B4-BE49-F238E27FC236}">
                <a16:creationId xmlns:a16="http://schemas.microsoft.com/office/drawing/2014/main" id="{24AFCADF-E660-4C12-B134-AE95E04CE0F9}"/>
              </a:ext>
            </a:extLst>
          </p:cNvPr>
          <p:cNvSpPr>
            <a:spLocks noGrp="1"/>
          </p:cNvSpPr>
          <p:nvPr>
            <p:ph idx="1"/>
          </p:nvPr>
        </p:nvSpPr>
        <p:spPr/>
        <p:txBody>
          <a:bodyPr>
            <a:normAutofit/>
          </a:bodyPr>
          <a:lstStyle/>
          <a:p>
            <a:r>
              <a:rPr lang="en-US" sz="3600" b="1" dirty="0">
                <a:solidFill>
                  <a:srgbClr val="FF0000"/>
                </a:solidFill>
              </a:rPr>
              <a:t>Replication:  </a:t>
            </a:r>
            <a:r>
              <a:rPr lang="en-US" sz="3600" b="1" u="sng" dirty="0">
                <a:solidFill>
                  <a:srgbClr val="FF0000"/>
                </a:solidFill>
              </a:rPr>
              <a:t>Potentiality for creating a new model to be replicated on a mass scale</a:t>
            </a:r>
          </a:p>
        </p:txBody>
      </p:sp>
    </p:spTree>
    <p:extLst>
      <p:ext uri="{BB962C8B-B14F-4D97-AF65-F5344CB8AC3E}">
        <p14:creationId xmlns:p14="http://schemas.microsoft.com/office/powerpoint/2010/main" val="36247699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61C1-D78E-4583-B970-18D240C45A7E}"/>
              </a:ext>
            </a:extLst>
          </p:cNvPr>
          <p:cNvSpPr>
            <a:spLocks noGrp="1"/>
          </p:cNvSpPr>
          <p:nvPr>
            <p:ph type="title"/>
          </p:nvPr>
        </p:nvSpPr>
        <p:spPr/>
        <p:txBody>
          <a:bodyPr/>
          <a:lstStyle/>
          <a:p>
            <a:r>
              <a:rPr lang="en-US" dirty="0"/>
              <a:t>                              References:</a:t>
            </a:r>
          </a:p>
        </p:txBody>
      </p:sp>
      <p:sp>
        <p:nvSpPr>
          <p:cNvPr id="3" name="Content Placeholder 2">
            <a:extLst>
              <a:ext uri="{FF2B5EF4-FFF2-40B4-BE49-F238E27FC236}">
                <a16:creationId xmlns:a16="http://schemas.microsoft.com/office/drawing/2014/main" id="{4A23857F-2E4A-45B9-9E90-BB429F309ED9}"/>
              </a:ext>
            </a:extLst>
          </p:cNvPr>
          <p:cNvSpPr>
            <a:spLocks noGrp="1"/>
          </p:cNvSpPr>
          <p:nvPr>
            <p:ph idx="1"/>
          </p:nvPr>
        </p:nvSpPr>
        <p:spPr/>
        <p:txBody>
          <a:bodyPr>
            <a:normAutofit/>
          </a:bodyPr>
          <a:lstStyle/>
          <a:p>
            <a:r>
              <a:rPr lang="en-US" dirty="0"/>
              <a:t>Allison, Molly; Ramaswamy, </a:t>
            </a:r>
            <a:r>
              <a:rPr lang="en-US" dirty="0" err="1"/>
              <a:t>Megha</a:t>
            </a:r>
            <a:r>
              <a:rPr lang="en-US" dirty="0"/>
              <a:t> (2016). Adapting Animal‐Assisted Therapy Trials to  </a:t>
            </a:r>
          </a:p>
          <a:p>
            <a:pPr marL="0" indent="0">
              <a:buNone/>
            </a:pPr>
            <a:r>
              <a:rPr lang="en-US" dirty="0"/>
              <a:t>      Prison‐Based Animal Programs; Public Health Nursing; Vol. 33, </a:t>
            </a:r>
            <a:r>
              <a:rPr lang="en-US" dirty="0" err="1"/>
              <a:t>Iss</a:t>
            </a:r>
            <a:r>
              <a:rPr lang="en-US" dirty="0"/>
              <a:t>. 5, September/October </a:t>
            </a:r>
          </a:p>
          <a:p>
            <a:pPr marL="0" indent="0">
              <a:buNone/>
            </a:pPr>
            <a:r>
              <a:rPr lang="en-US" dirty="0"/>
              <a:t>      2016, pp. 472-480.</a:t>
            </a:r>
          </a:p>
          <a:p>
            <a:r>
              <a:rPr lang="en-US" dirty="0"/>
              <a:t>Andrea, Cimino; Kunz, Kami; Mendoza, Natasha; Shively, Randy; </a:t>
            </a:r>
            <a:r>
              <a:rPr lang="en-US" dirty="0" err="1"/>
              <a:t>Thieleman</a:t>
            </a:r>
            <a:r>
              <a:rPr lang="en-US" dirty="0"/>
              <a:t>, Kara; 2015.  </a:t>
            </a:r>
          </a:p>
          <a:p>
            <a:pPr marL="0" indent="0">
              <a:buNone/>
            </a:pPr>
            <a:r>
              <a:rPr lang="en-US" dirty="0"/>
              <a:t>      Women Reentering the Community: Understanding Addiction and Trauma-Related     </a:t>
            </a:r>
          </a:p>
          <a:p>
            <a:pPr marL="0" indent="0">
              <a:buNone/>
            </a:pPr>
            <a:r>
              <a:rPr lang="en-US" dirty="0"/>
              <a:t>      Characteristics of Recidivism. Journal of Human Behavior in the Social Environment. </a:t>
            </a:r>
          </a:p>
          <a:p>
            <a:pPr marL="0" indent="0">
              <a:buNone/>
            </a:pPr>
            <a:r>
              <a:rPr lang="en-US" dirty="0"/>
              <a:t>      Jul2015, Vol. 25 Issue 5, p468-476. 9p.</a:t>
            </a:r>
          </a:p>
        </p:txBody>
      </p:sp>
    </p:spTree>
    <p:extLst>
      <p:ext uri="{BB962C8B-B14F-4D97-AF65-F5344CB8AC3E}">
        <p14:creationId xmlns:p14="http://schemas.microsoft.com/office/powerpoint/2010/main" val="34601848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61C1-D78E-4583-B970-18D240C45A7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A23857F-2E4A-45B9-9E90-BB429F309ED9}"/>
              </a:ext>
            </a:extLst>
          </p:cNvPr>
          <p:cNvSpPr>
            <a:spLocks noGrp="1"/>
          </p:cNvSpPr>
          <p:nvPr>
            <p:ph idx="1"/>
          </p:nvPr>
        </p:nvSpPr>
        <p:spPr/>
        <p:txBody>
          <a:bodyPr>
            <a:normAutofit/>
          </a:bodyPr>
          <a:lstStyle/>
          <a:p>
            <a:r>
              <a:rPr lang="en-US" dirty="0" err="1"/>
              <a:t>Anestis</a:t>
            </a:r>
            <a:r>
              <a:rPr lang="en-US" dirty="0"/>
              <a:t>, Michael D.; </a:t>
            </a:r>
            <a:r>
              <a:rPr lang="en-US" dirty="0" err="1"/>
              <a:t>Anestis</a:t>
            </a:r>
            <a:r>
              <a:rPr lang="en-US" dirty="0"/>
              <a:t>, </a:t>
            </a:r>
            <a:r>
              <a:rPr lang="en-US" dirty="0" err="1"/>
              <a:t>Joye</a:t>
            </a:r>
            <a:r>
              <a:rPr lang="en-US" dirty="0"/>
              <a:t> C.; </a:t>
            </a:r>
            <a:r>
              <a:rPr lang="en-US" dirty="0" err="1"/>
              <a:t>Zawilinski</a:t>
            </a:r>
            <a:r>
              <a:rPr lang="en-US" dirty="0"/>
              <a:t>, Laci L.; Hopkins, Tiffany A.; Lilienfeld, Scott </a:t>
            </a:r>
          </a:p>
          <a:p>
            <a:pPr marL="0" indent="0">
              <a:buNone/>
            </a:pPr>
            <a:r>
              <a:rPr lang="en-US" dirty="0"/>
              <a:t>      O.; 2014. Equine-Related Treatments For Mental Disorders Lack Empirical Support: A </a:t>
            </a:r>
          </a:p>
          <a:p>
            <a:pPr marL="0" indent="0">
              <a:buNone/>
            </a:pPr>
            <a:r>
              <a:rPr lang="en-US" dirty="0"/>
              <a:t>      Systematic Review of Empirical Investigations. Journal of Clinical Psychology Journal of </a:t>
            </a:r>
          </a:p>
          <a:p>
            <a:pPr marL="0" indent="0">
              <a:buNone/>
            </a:pPr>
            <a:r>
              <a:rPr lang="en-US" dirty="0"/>
              <a:t>      Clinical Psychology. Dec2014, Vol. 70 Issue 12, p1115-1132. 18p. 2 Charts. DOI: </a:t>
            </a:r>
          </a:p>
          <a:p>
            <a:pPr marL="0" indent="0">
              <a:buNone/>
            </a:pPr>
            <a:r>
              <a:rPr lang="en-US" dirty="0"/>
              <a:t>      10.1002/jclp.22113.</a:t>
            </a:r>
          </a:p>
          <a:p>
            <a:r>
              <a:rPr lang="en-US" dirty="0"/>
              <a:t>Association Logo; October 2014, Vol 45, No. 9; Available at </a:t>
            </a:r>
          </a:p>
          <a:p>
            <a:pPr marL="0" indent="0">
              <a:buNone/>
            </a:pPr>
            <a:r>
              <a:rPr lang="en-US" dirty="0"/>
              <a:t>      </a:t>
            </a:r>
            <a:r>
              <a:rPr lang="en-US" u="sng" dirty="0">
                <a:hlinkClick r:id="rId2"/>
              </a:rPr>
              <a:t>https://www.apa.org/monitor/2014/10/incarceration</a:t>
            </a:r>
            <a:endParaRPr lang="en-US" dirty="0"/>
          </a:p>
          <a:p>
            <a:endParaRPr lang="en-US" dirty="0"/>
          </a:p>
        </p:txBody>
      </p:sp>
    </p:spTree>
    <p:extLst>
      <p:ext uri="{BB962C8B-B14F-4D97-AF65-F5344CB8AC3E}">
        <p14:creationId xmlns:p14="http://schemas.microsoft.com/office/powerpoint/2010/main" val="3220251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61C1-D78E-4583-B970-18D240C45A7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A23857F-2E4A-45B9-9E90-BB429F309ED9}"/>
              </a:ext>
            </a:extLst>
          </p:cNvPr>
          <p:cNvSpPr>
            <a:spLocks noGrp="1"/>
          </p:cNvSpPr>
          <p:nvPr>
            <p:ph idx="1"/>
          </p:nvPr>
        </p:nvSpPr>
        <p:spPr/>
        <p:txBody>
          <a:bodyPr>
            <a:normAutofit/>
          </a:bodyPr>
          <a:lstStyle/>
          <a:p>
            <a:r>
              <a:rPr lang="en-US" dirty="0"/>
              <a:t>Boxer, Paul; </a:t>
            </a:r>
            <a:r>
              <a:rPr lang="en-US" dirty="0" err="1"/>
              <a:t>Middlemass</a:t>
            </a:r>
            <a:r>
              <a:rPr lang="en-US" dirty="0"/>
              <a:t>, Keesha; </a:t>
            </a:r>
            <a:r>
              <a:rPr lang="en-US" dirty="0" err="1"/>
              <a:t>Delorenzo</a:t>
            </a:r>
            <a:r>
              <a:rPr lang="en-US" dirty="0"/>
              <a:t>, Tahlia (2009). Exposure to Violent Crime</a:t>
            </a:r>
          </a:p>
          <a:p>
            <a:pPr marL="0" indent="0">
              <a:buNone/>
            </a:pPr>
            <a:r>
              <a:rPr lang="en-US" dirty="0"/>
              <a:t>     During Incarceration; Criminal Justice and Behavior; Vol. 36, </a:t>
            </a:r>
            <a:r>
              <a:rPr lang="en-US" dirty="0" err="1"/>
              <a:t>Iss</a:t>
            </a:r>
            <a:r>
              <a:rPr lang="en-US" dirty="0"/>
              <a:t>. 8, August 2009, pp. 793</a:t>
            </a:r>
          </a:p>
          <a:p>
            <a:pPr marL="0" indent="0">
              <a:buNone/>
            </a:pPr>
            <a:r>
              <a:rPr lang="en-US" dirty="0"/>
              <a:t>     -807. </a:t>
            </a:r>
          </a:p>
          <a:p>
            <a:r>
              <a:rPr lang="en-US" dirty="0" err="1"/>
              <a:t>Bemak</a:t>
            </a:r>
            <a:r>
              <a:rPr lang="en-US" dirty="0"/>
              <a:t>, Frederic P.; Chung, Rita Chi-Ying; 2012. Social Justice Counseling: The Next Steps </a:t>
            </a:r>
          </a:p>
          <a:p>
            <a:pPr marL="0" indent="0">
              <a:buNone/>
            </a:pPr>
            <a:r>
              <a:rPr lang="en-US" dirty="0"/>
              <a:t>     Beyond Multiculturalism in Application, Theory, and Practice; SAGE Publications. </a:t>
            </a:r>
          </a:p>
          <a:p>
            <a:endParaRPr lang="en-US" dirty="0"/>
          </a:p>
        </p:txBody>
      </p:sp>
    </p:spTree>
    <p:extLst>
      <p:ext uri="{BB962C8B-B14F-4D97-AF65-F5344CB8AC3E}">
        <p14:creationId xmlns:p14="http://schemas.microsoft.com/office/powerpoint/2010/main" val="3354892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61C1-D78E-4583-B970-18D240C45A7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A23857F-2E4A-45B9-9E90-BB429F309ED9}"/>
              </a:ext>
            </a:extLst>
          </p:cNvPr>
          <p:cNvSpPr>
            <a:spLocks noGrp="1"/>
          </p:cNvSpPr>
          <p:nvPr>
            <p:ph idx="1"/>
          </p:nvPr>
        </p:nvSpPr>
        <p:spPr/>
        <p:txBody>
          <a:bodyPr>
            <a:normAutofit fontScale="92500" lnSpcReduction="20000"/>
          </a:bodyPr>
          <a:lstStyle/>
          <a:p>
            <a:r>
              <a:rPr lang="en-US" dirty="0"/>
              <a:t>Byrne, Jason; Downes, Kendall, Martin; Elizabeth; Lakhani, Ali; Macfarlane, Kym; </a:t>
            </a:r>
            <a:r>
              <a:rPr lang="en-US" dirty="0" err="1"/>
              <a:t>Maujean</a:t>
            </a:r>
            <a:r>
              <a:rPr lang="en-US" dirty="0"/>
              <a:t>, </a:t>
            </a:r>
          </a:p>
          <a:p>
            <a:pPr marL="0" indent="0">
              <a:buNone/>
            </a:pPr>
            <a:r>
              <a:rPr lang="en-US" dirty="0"/>
              <a:t>     Annick &amp; Pepping, Christopher A.; 2013. A systematic review of the efficacy of </a:t>
            </a:r>
          </a:p>
          <a:p>
            <a:pPr marL="0" indent="0">
              <a:buNone/>
            </a:pPr>
            <a:r>
              <a:rPr lang="en-US" dirty="0"/>
              <a:t>     equine-assisted interventions on psychological outcomes; European Journal of </a:t>
            </a:r>
          </a:p>
          <a:p>
            <a:pPr marL="0" indent="0">
              <a:buNone/>
            </a:pPr>
            <a:r>
              <a:rPr lang="en-US" dirty="0"/>
              <a:t>     Psychotherapy &amp; Counselling Volume 17, 2015 - Issue 1; Pages 57-79 | Received 15 Feb </a:t>
            </a:r>
          </a:p>
          <a:p>
            <a:pPr marL="0" indent="0">
              <a:buNone/>
            </a:pPr>
            <a:r>
              <a:rPr lang="en-US" dirty="0"/>
              <a:t>     2013, Accepted 16 Oct 2014, Published online: 12 Mar 2015.</a:t>
            </a:r>
          </a:p>
          <a:p>
            <a:r>
              <a:rPr lang="en-US" dirty="0"/>
              <a:t>Collier, Lorna; 2014. Incarceration nation; The United States leads the world in incarceration. A </a:t>
            </a:r>
          </a:p>
          <a:p>
            <a:pPr marL="0" indent="0">
              <a:buNone/>
            </a:pPr>
            <a:r>
              <a:rPr lang="en-US" dirty="0"/>
              <a:t>     new report explores why — and offers recommendations for fixing the system. American </a:t>
            </a:r>
          </a:p>
          <a:p>
            <a:pPr marL="0" indent="0">
              <a:buNone/>
            </a:pPr>
            <a:r>
              <a:rPr lang="en-US" dirty="0"/>
              <a:t>     Psychological.</a:t>
            </a:r>
          </a:p>
          <a:p>
            <a:endParaRPr lang="en-US" dirty="0"/>
          </a:p>
        </p:txBody>
      </p:sp>
    </p:spTree>
    <p:extLst>
      <p:ext uri="{BB962C8B-B14F-4D97-AF65-F5344CB8AC3E}">
        <p14:creationId xmlns:p14="http://schemas.microsoft.com/office/powerpoint/2010/main" val="25404944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61C1-D78E-4583-B970-18D240C45A7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A23857F-2E4A-45B9-9E90-BB429F309ED9}"/>
              </a:ext>
            </a:extLst>
          </p:cNvPr>
          <p:cNvSpPr>
            <a:spLocks noGrp="1"/>
          </p:cNvSpPr>
          <p:nvPr>
            <p:ph idx="1"/>
          </p:nvPr>
        </p:nvSpPr>
        <p:spPr/>
        <p:txBody>
          <a:bodyPr>
            <a:normAutofit fontScale="92500" lnSpcReduction="20000"/>
          </a:bodyPr>
          <a:lstStyle/>
          <a:p>
            <a:r>
              <a:rPr lang="en-US" dirty="0"/>
              <a:t>Combs, Elizabeth; </a:t>
            </a:r>
            <a:r>
              <a:rPr lang="en-US" dirty="0" err="1"/>
              <a:t>Guston</a:t>
            </a:r>
            <a:r>
              <a:rPr lang="en-US" dirty="0"/>
              <a:t>, Kaitlin; Hoffmann, Norman; </a:t>
            </a:r>
            <a:r>
              <a:rPr lang="en-US" dirty="0" err="1"/>
              <a:t>Kopak</a:t>
            </a:r>
            <a:r>
              <a:rPr lang="en-US" dirty="0"/>
              <a:t>, Albert; </a:t>
            </a:r>
            <a:r>
              <a:rPr lang="en-US" dirty="0" err="1"/>
              <a:t>Raggio</a:t>
            </a:r>
            <a:r>
              <a:rPr lang="en-US" dirty="0"/>
              <a:t>, Alyssa; 2019. A</a:t>
            </a:r>
          </a:p>
          <a:p>
            <a:pPr marL="0" indent="0">
              <a:buNone/>
            </a:pPr>
            <a:r>
              <a:rPr lang="en-US" dirty="0"/>
              <a:t>     PTSD Screen for Forensic Populations; International Journal of Offender Therapy and     </a:t>
            </a:r>
          </a:p>
          <a:p>
            <a:pPr marL="0" indent="0">
              <a:buNone/>
            </a:pPr>
            <a:r>
              <a:rPr lang="en-US" dirty="0"/>
              <a:t>     Comparative Criminology; Vol. 63, </a:t>
            </a:r>
            <a:r>
              <a:rPr lang="en-US" dirty="0" err="1"/>
              <a:t>Iss</a:t>
            </a:r>
            <a:r>
              <a:rPr lang="en-US" dirty="0"/>
              <a:t>. 1, January 2019, p. 86.</a:t>
            </a:r>
          </a:p>
          <a:p>
            <a:r>
              <a:rPr lang="en-US" dirty="0" err="1"/>
              <a:t>Earles</a:t>
            </a:r>
            <a:r>
              <a:rPr lang="en-US" dirty="0"/>
              <a:t>, Julie L.; Vernon, Laura L.; </a:t>
            </a:r>
            <a:r>
              <a:rPr lang="en-US" dirty="0" err="1"/>
              <a:t>Yetz</a:t>
            </a:r>
            <a:r>
              <a:rPr lang="en-US" dirty="0"/>
              <a:t>, Jeanne P.; 2015. Equine-Assisted Therapy for Anxiety</a:t>
            </a:r>
          </a:p>
          <a:p>
            <a:pPr marL="0" indent="0">
              <a:buNone/>
            </a:pPr>
            <a:r>
              <a:rPr lang="en-US" dirty="0"/>
              <a:t>     and Post traumatic Stress Symptoms. Journal of Traumatic Stress. Apr2015, Vol. 28 Issue  </a:t>
            </a:r>
          </a:p>
          <a:p>
            <a:pPr marL="0" indent="0">
              <a:buNone/>
            </a:pPr>
            <a:r>
              <a:rPr lang="en-US" dirty="0"/>
              <a:t>     2, p149-152. 4p. 1 Chart. DOI: 10.1002/jts.21990.</a:t>
            </a:r>
          </a:p>
          <a:p>
            <a:r>
              <a:rPr lang="en-US" dirty="0"/>
              <a:t> </a:t>
            </a:r>
            <a:r>
              <a:rPr lang="en-US" dirty="0" err="1"/>
              <a:t>Ferruolo</a:t>
            </a:r>
            <a:r>
              <a:rPr lang="en-US" dirty="0"/>
              <a:t>, David M. 2016. Psychosocial Equine Program for Veterans. Social Work. Jan2016, </a:t>
            </a:r>
          </a:p>
          <a:p>
            <a:pPr marL="0" indent="0">
              <a:buNone/>
            </a:pPr>
            <a:r>
              <a:rPr lang="en-US" dirty="0"/>
              <a:t>     Vol. 61 Issue 1, p53-60. 8p. </a:t>
            </a:r>
          </a:p>
          <a:p>
            <a:endParaRPr lang="en-US" dirty="0"/>
          </a:p>
        </p:txBody>
      </p:sp>
    </p:spTree>
    <p:extLst>
      <p:ext uri="{BB962C8B-B14F-4D97-AF65-F5344CB8AC3E}">
        <p14:creationId xmlns:p14="http://schemas.microsoft.com/office/powerpoint/2010/main" val="1204079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61C1-D78E-4583-B970-18D240C45A7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A23857F-2E4A-45B9-9E90-BB429F309ED9}"/>
              </a:ext>
            </a:extLst>
          </p:cNvPr>
          <p:cNvSpPr>
            <a:spLocks noGrp="1"/>
          </p:cNvSpPr>
          <p:nvPr>
            <p:ph idx="1"/>
          </p:nvPr>
        </p:nvSpPr>
        <p:spPr/>
        <p:txBody>
          <a:bodyPr>
            <a:normAutofit fontScale="92500"/>
          </a:bodyPr>
          <a:lstStyle/>
          <a:p>
            <a:r>
              <a:rPr lang="en-US" dirty="0"/>
              <a:t>Gallagher, Eamon; 2019. All Recessions Are Not Equal: The Effect of Sectoral Shifts on </a:t>
            </a:r>
          </a:p>
          <a:p>
            <a:pPr marL="0" indent="0">
              <a:buNone/>
            </a:pPr>
            <a:r>
              <a:rPr lang="en-US" dirty="0"/>
              <a:t>     Unemployment Using Regional Data" (2019). CMC Senior Theses. 2261.</a:t>
            </a:r>
          </a:p>
          <a:p>
            <a:r>
              <a:rPr lang="en-US" dirty="0"/>
              <a:t>Jackson E; Jane JS; Petrakis, I; </a:t>
            </a:r>
            <a:r>
              <a:rPr lang="en-US" dirty="0" err="1"/>
              <a:t>Ralevski</a:t>
            </a:r>
            <a:r>
              <a:rPr lang="en-US" dirty="0"/>
              <a:t> E; Russo M; Southwick S; 2016. Trauma-and  </a:t>
            </a:r>
          </a:p>
          <a:p>
            <a:pPr marL="0" indent="0">
              <a:buNone/>
            </a:pPr>
            <a:r>
              <a:rPr lang="en-US" dirty="0"/>
              <a:t>     Stress-Induced Response in Veterans with Alcohol Dependence and Comorbid    </a:t>
            </a:r>
          </a:p>
          <a:p>
            <a:pPr marL="0" indent="0">
              <a:buNone/>
            </a:pPr>
            <a:r>
              <a:rPr lang="en-US" dirty="0"/>
              <a:t>     Post-Traumatic Stress Disorder; Alcoholism, Clinical And Experimental Research [Alcohol </a:t>
            </a:r>
          </a:p>
          <a:p>
            <a:pPr marL="0" indent="0">
              <a:buNone/>
            </a:pPr>
            <a:r>
              <a:rPr lang="en-US" dirty="0"/>
              <a:t>     Clin Exp Res], ISSN: 1530-0277, 2016 Aug; Vol. 40 (8), pp. 1752-60; Publisher:      </a:t>
            </a:r>
          </a:p>
          <a:p>
            <a:pPr marL="0" indent="0">
              <a:buNone/>
            </a:pPr>
            <a:r>
              <a:rPr lang="en-US" dirty="0"/>
              <a:t>     Wiley-Blackwell; PMID: 27368085.</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42939936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61C1-D78E-4583-B970-18D240C45A7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A23857F-2E4A-45B9-9E90-BB429F309ED9}"/>
              </a:ext>
            </a:extLst>
          </p:cNvPr>
          <p:cNvSpPr>
            <a:spLocks noGrp="1"/>
          </p:cNvSpPr>
          <p:nvPr>
            <p:ph idx="1"/>
          </p:nvPr>
        </p:nvSpPr>
        <p:spPr/>
        <p:txBody>
          <a:bodyPr>
            <a:normAutofit fontScale="92500" lnSpcReduction="20000"/>
          </a:bodyPr>
          <a:lstStyle/>
          <a:p>
            <a:r>
              <a:rPr lang="en-US" dirty="0"/>
              <a:t>Johansen, Siv G.; </a:t>
            </a:r>
            <a:r>
              <a:rPr lang="en-US" dirty="0" err="1"/>
              <a:t>Arfwedson</a:t>
            </a:r>
            <a:r>
              <a:rPr lang="en-US" dirty="0"/>
              <a:t> Wang, Catharina E.; Binder, Per ‐ Einar; 2016. Facilitating change </a:t>
            </a:r>
          </a:p>
          <a:p>
            <a:pPr marL="0" indent="0">
              <a:buNone/>
            </a:pPr>
            <a:r>
              <a:rPr lang="en-US" dirty="0"/>
              <a:t>     in a client's dysfunctional </a:t>
            </a:r>
            <a:r>
              <a:rPr lang="en-US" dirty="0" err="1"/>
              <a:t>behavioural</a:t>
            </a:r>
            <a:r>
              <a:rPr lang="en-US" dirty="0"/>
              <a:t> pattern with horse-aided psychotherapy. A case </a:t>
            </a:r>
          </a:p>
          <a:p>
            <a:pPr marL="0" indent="0">
              <a:buNone/>
            </a:pPr>
            <a:r>
              <a:rPr lang="en-US" dirty="0"/>
              <a:t>     study. Counselling &amp; Psychotherapy Research. Sep2016, Vol. 16 Issue 3, p222-231. 10p. </a:t>
            </a:r>
          </a:p>
          <a:p>
            <a:pPr marL="0" indent="0">
              <a:buNone/>
            </a:pPr>
            <a:r>
              <a:rPr lang="en-US" dirty="0"/>
              <a:t>     DOI: 10.1002/capr.12078. </a:t>
            </a:r>
          </a:p>
          <a:p>
            <a:r>
              <a:rPr lang="en-US" dirty="0"/>
              <a:t>Kern-</a:t>
            </a:r>
            <a:r>
              <a:rPr lang="en-US" dirty="0" err="1"/>
              <a:t>Godal</a:t>
            </a:r>
            <a:r>
              <a:rPr lang="en-US" dirty="0"/>
              <a:t>, Ann; Halvorsen Brenna, Ida; </a:t>
            </a:r>
            <a:r>
              <a:rPr lang="en-US" dirty="0" err="1"/>
              <a:t>Ajo</a:t>
            </a:r>
            <a:r>
              <a:rPr lang="en-US" dirty="0"/>
              <a:t> </a:t>
            </a:r>
            <a:r>
              <a:rPr lang="en-US" dirty="0" err="1"/>
              <a:t>Arnevik</a:t>
            </a:r>
            <a:r>
              <a:rPr lang="en-US" dirty="0"/>
              <a:t>, </a:t>
            </a:r>
            <a:r>
              <a:rPr lang="en-US" dirty="0" err="1"/>
              <a:t>Espe</a:t>
            </a:r>
            <a:r>
              <a:rPr lang="en-US" dirty="0"/>
              <a:t>; </a:t>
            </a:r>
            <a:r>
              <a:rPr lang="en-US" dirty="0" err="1"/>
              <a:t>Ravndal</a:t>
            </a:r>
            <a:r>
              <a:rPr lang="en-US" dirty="0"/>
              <a:t>, </a:t>
            </a:r>
            <a:r>
              <a:rPr lang="en-US" dirty="0" err="1"/>
              <a:t>Edle</a:t>
            </a:r>
            <a:r>
              <a:rPr lang="en-US" dirty="0"/>
              <a:t>; 2016. More Than </a:t>
            </a:r>
          </a:p>
          <a:p>
            <a:pPr marL="0" indent="0">
              <a:buNone/>
            </a:pPr>
            <a:r>
              <a:rPr lang="en-US" dirty="0"/>
              <a:t>     Just a Break from Treatment: How Substance Use Disorder Patients Experience the Stable </a:t>
            </a:r>
          </a:p>
          <a:p>
            <a:pPr marL="0" indent="0">
              <a:buNone/>
            </a:pPr>
            <a:r>
              <a:rPr lang="en-US" dirty="0"/>
              <a:t>     Environment in Horse-Assisted Therapy. Substance Abuse: Research &amp; Treatment. 2016, </a:t>
            </a:r>
          </a:p>
          <a:p>
            <a:pPr marL="0" indent="0">
              <a:buNone/>
            </a:pPr>
            <a:r>
              <a:rPr lang="en-US" dirty="0"/>
              <a:t>     Vol. 10, p99-108. 10p. </a:t>
            </a:r>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4097495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61C1-D78E-4583-B970-18D240C45A7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A23857F-2E4A-45B9-9E90-BB429F309ED9}"/>
              </a:ext>
            </a:extLst>
          </p:cNvPr>
          <p:cNvSpPr>
            <a:spLocks noGrp="1"/>
          </p:cNvSpPr>
          <p:nvPr>
            <p:ph idx="1"/>
          </p:nvPr>
        </p:nvSpPr>
        <p:spPr/>
        <p:txBody>
          <a:bodyPr/>
          <a:lstStyle/>
          <a:p>
            <a:r>
              <a:rPr lang="en-US" dirty="0"/>
              <a:t>Mueller, Megan; McCullough, Leslie; 2017. Effects of Equine-Facilitated Psychotherapy on </a:t>
            </a:r>
          </a:p>
          <a:p>
            <a:pPr marL="0" indent="0">
              <a:buNone/>
            </a:pPr>
            <a:r>
              <a:rPr lang="en-US" dirty="0"/>
              <a:t>     Post-Traumatic Stress Symptoms in Youth. Journal of Child &amp; Family Studies. Apr2017, </a:t>
            </a:r>
          </a:p>
          <a:p>
            <a:pPr marL="0" indent="0">
              <a:buNone/>
            </a:pPr>
            <a:r>
              <a:rPr lang="en-US" dirty="0"/>
              <a:t>     Vol. 26 Issue 4, p1164-1172. 9p. 1 Chart. DOI: 10.1007/s10826-016-0648-6.</a:t>
            </a:r>
          </a:p>
          <a:p>
            <a:r>
              <a:rPr lang="en-US" dirty="0"/>
              <a:t>National Institute of Mental Health, 2017. Available at </a:t>
            </a:r>
          </a:p>
          <a:p>
            <a:pPr marL="0" indent="0">
              <a:buNone/>
            </a:pPr>
            <a:r>
              <a:rPr lang="en-US" dirty="0"/>
              <a:t>     </a:t>
            </a:r>
            <a:r>
              <a:rPr lang="en-US" u="sng" dirty="0">
                <a:hlinkClick r:id="rId2"/>
              </a:rPr>
              <a:t>https://www.nimh.nih.gov/health/statistics/any-anxiety-disorder.shtml</a:t>
            </a:r>
            <a:endParaRPr lang="en-US" dirty="0"/>
          </a:p>
          <a:p>
            <a:endParaRPr lang="en-US" dirty="0"/>
          </a:p>
        </p:txBody>
      </p:sp>
    </p:spTree>
    <p:extLst>
      <p:ext uri="{BB962C8B-B14F-4D97-AF65-F5344CB8AC3E}">
        <p14:creationId xmlns:p14="http://schemas.microsoft.com/office/powerpoint/2010/main" val="38276589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61C1-D78E-4583-B970-18D240C45A7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A23857F-2E4A-45B9-9E90-BB429F309ED9}"/>
              </a:ext>
            </a:extLst>
          </p:cNvPr>
          <p:cNvSpPr>
            <a:spLocks noGrp="1"/>
          </p:cNvSpPr>
          <p:nvPr>
            <p:ph idx="1"/>
          </p:nvPr>
        </p:nvSpPr>
        <p:spPr/>
        <p:txBody>
          <a:bodyPr>
            <a:normAutofit fontScale="92500" lnSpcReduction="20000"/>
          </a:bodyPr>
          <a:lstStyle/>
          <a:p>
            <a:r>
              <a:rPr lang="en-US" dirty="0"/>
              <a:t>Russell, David; Spence, Naomi J.; Thames, Kelly M.; 2018. It’s so scary how common this is </a:t>
            </a:r>
          </a:p>
          <a:p>
            <a:pPr marL="0" indent="0">
              <a:buNone/>
            </a:pPr>
            <a:r>
              <a:rPr lang="en-US" dirty="0"/>
              <a:t>     now:’ frames in media coverage of the opioid epidemic by Ohio newspapers and themes in </a:t>
            </a:r>
          </a:p>
          <a:p>
            <a:pPr marL="0" indent="0">
              <a:buNone/>
            </a:pPr>
            <a:r>
              <a:rPr lang="en-US" dirty="0"/>
              <a:t>     Facebook user reactions.  Information, Communication &amp; Society Volume 22, 2019 - Issue </a:t>
            </a:r>
          </a:p>
          <a:p>
            <a:pPr marL="0" indent="0">
              <a:buNone/>
            </a:pPr>
            <a:r>
              <a:rPr lang="en-US" dirty="0"/>
              <a:t>     5: Communication, Information Technologies, and Media Sociology (CITAMS) Special </a:t>
            </a:r>
          </a:p>
          <a:p>
            <a:pPr marL="0" indent="0">
              <a:buNone/>
            </a:pPr>
            <a:r>
              <a:rPr lang="en-US" dirty="0"/>
              <a:t>     Issue; Pages 702-708 | Received 29 Aug 2018, Accepted 20 Dec 2018, Published online: 16 </a:t>
            </a:r>
          </a:p>
          <a:p>
            <a:pPr marL="0" indent="0">
              <a:buNone/>
            </a:pPr>
            <a:r>
              <a:rPr lang="en-US" dirty="0"/>
              <a:t>     Jan 2019.</a:t>
            </a:r>
          </a:p>
          <a:p>
            <a:r>
              <a:rPr lang="en-US" dirty="0" err="1"/>
              <a:t>Shambo</a:t>
            </a:r>
            <a:r>
              <a:rPr lang="en-US" dirty="0"/>
              <a:t>, L., Young, D., &amp; Madera, C.; 2013. The Listening Heart: The Limbic Path Beyond </a:t>
            </a:r>
          </a:p>
          <a:p>
            <a:pPr marL="0" indent="0">
              <a:buNone/>
            </a:pPr>
            <a:r>
              <a:rPr lang="en-US" dirty="0"/>
              <a:t>     Office Therapy; Human-Equine Alliances for Learning (HEAL) (February 28, 2013).</a:t>
            </a:r>
          </a:p>
          <a:p>
            <a:endParaRPr lang="en-US" dirty="0"/>
          </a:p>
        </p:txBody>
      </p:sp>
    </p:spTree>
    <p:extLst>
      <p:ext uri="{BB962C8B-B14F-4D97-AF65-F5344CB8AC3E}">
        <p14:creationId xmlns:p14="http://schemas.microsoft.com/office/powerpoint/2010/main" val="34062413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61C1-D78E-4583-B970-18D240C45A7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A23857F-2E4A-45B9-9E90-BB429F309ED9}"/>
              </a:ext>
            </a:extLst>
          </p:cNvPr>
          <p:cNvSpPr>
            <a:spLocks noGrp="1"/>
          </p:cNvSpPr>
          <p:nvPr>
            <p:ph idx="1"/>
          </p:nvPr>
        </p:nvSpPr>
        <p:spPr/>
        <p:txBody>
          <a:bodyPr>
            <a:normAutofit fontScale="85000" lnSpcReduction="20000"/>
          </a:bodyPr>
          <a:lstStyle/>
          <a:p>
            <a:r>
              <a:rPr lang="en-US" dirty="0"/>
              <a:t>Schroeder, Katy; Stroud, Daniel; Sherwood, Dawn M. &amp; </a:t>
            </a:r>
            <a:r>
              <a:rPr lang="en-US" dirty="0" err="1"/>
              <a:t>Udell</a:t>
            </a:r>
            <a:r>
              <a:rPr lang="en-US" dirty="0"/>
              <a:t>, Monique A. R.; 2018. </a:t>
            </a:r>
          </a:p>
          <a:p>
            <a:pPr marL="0" indent="0">
              <a:buNone/>
            </a:pPr>
            <a:r>
              <a:rPr lang="en-US" dirty="0"/>
              <a:t>     Therapeutic Factors in Equine-Facilitated Group Psychotherapy for Women Survivors of </a:t>
            </a:r>
          </a:p>
          <a:p>
            <a:pPr marL="0" indent="0">
              <a:buNone/>
            </a:pPr>
            <a:r>
              <a:rPr lang="en-US" dirty="0"/>
              <a:t>     Interpersonal Violence; The Journal for Specialists in Group Work Volume 43, 2018 - Issue </a:t>
            </a:r>
          </a:p>
          <a:p>
            <a:pPr marL="0" indent="0">
              <a:buNone/>
            </a:pPr>
            <a:r>
              <a:rPr lang="en-US" dirty="0"/>
              <a:t>     4; Pages 326-348 | Received 13 Oct 2017, Accepted 10 Aug 2018, Published online: 25 Sep </a:t>
            </a:r>
          </a:p>
          <a:p>
            <a:pPr marL="0" indent="0">
              <a:buNone/>
            </a:pPr>
            <a:r>
              <a:rPr lang="en-US" dirty="0"/>
              <a:t>     2018).</a:t>
            </a:r>
          </a:p>
          <a:p>
            <a:r>
              <a:rPr lang="en-US" dirty="0"/>
              <a:t>Substance Abuse and Mental Health Services Administration; 2009. Substance Abuse </a:t>
            </a:r>
          </a:p>
          <a:p>
            <a:pPr marL="0" indent="0">
              <a:buNone/>
            </a:pPr>
            <a:r>
              <a:rPr lang="en-US" dirty="0"/>
              <a:t>     Treatment: Addressing the Specific Needs of Women. Treat­ment Improvement Protocol </a:t>
            </a:r>
          </a:p>
          <a:p>
            <a:pPr marL="0" indent="0">
              <a:buNone/>
            </a:pPr>
            <a:r>
              <a:rPr lang="en-US" dirty="0"/>
              <a:t>     (TIP) Series, No. 51. HHS Publication No. (SMA) 13-4426. Rock­ville, MD: Substance </a:t>
            </a:r>
          </a:p>
          <a:p>
            <a:pPr marL="0" indent="0">
              <a:buNone/>
            </a:pPr>
            <a:r>
              <a:rPr lang="en-US" dirty="0"/>
              <a:t>     Abuse and Mental Health Services Administration, 2009.</a:t>
            </a:r>
          </a:p>
          <a:p>
            <a:endParaRPr lang="en-US" dirty="0"/>
          </a:p>
        </p:txBody>
      </p:sp>
    </p:spTree>
    <p:extLst>
      <p:ext uri="{BB962C8B-B14F-4D97-AF65-F5344CB8AC3E}">
        <p14:creationId xmlns:p14="http://schemas.microsoft.com/office/powerpoint/2010/main" val="7052535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61C1-D78E-4583-B970-18D240C45A7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A23857F-2E4A-45B9-9E90-BB429F309ED9}"/>
              </a:ext>
            </a:extLst>
          </p:cNvPr>
          <p:cNvSpPr>
            <a:spLocks noGrp="1"/>
          </p:cNvSpPr>
          <p:nvPr>
            <p:ph idx="1"/>
          </p:nvPr>
        </p:nvSpPr>
        <p:spPr/>
        <p:txBody>
          <a:bodyPr/>
          <a:lstStyle/>
          <a:p>
            <a:r>
              <a:rPr lang="en-US" dirty="0"/>
              <a:t>Wagner, P., &amp; Sawyer, W. (2018, June). States of Incarceration: The Global Context 2018. </a:t>
            </a:r>
          </a:p>
          <a:p>
            <a:pPr marL="0" indent="0">
              <a:buNone/>
            </a:pPr>
            <a:r>
              <a:rPr lang="en-US" dirty="0"/>
              <a:t>     Retrieved May 22, 2019, from </a:t>
            </a:r>
            <a:r>
              <a:rPr lang="en-US" dirty="0">
                <a:hlinkClick r:id="rId2"/>
              </a:rPr>
              <a:t>https://www.prisonpolicy.org/global/2018.html</a:t>
            </a:r>
            <a:endParaRPr lang="en-US" dirty="0"/>
          </a:p>
          <a:p>
            <a:r>
              <a:rPr lang="en-US" dirty="0"/>
              <a:t>World Health Organization, 2017. Available at </a:t>
            </a:r>
          </a:p>
          <a:p>
            <a:pPr marL="0" indent="0">
              <a:buNone/>
            </a:pPr>
            <a:r>
              <a:rPr lang="en-US" dirty="0"/>
              <a:t>     https://www.who.int/mental_health/management/depression/en/ </a:t>
            </a:r>
          </a:p>
          <a:p>
            <a:r>
              <a:rPr lang="en-US" dirty="0"/>
              <a:t>Yorke J, Adams C, </a:t>
            </a:r>
            <a:r>
              <a:rPr lang="en-US" dirty="0" err="1"/>
              <a:t>Coady</a:t>
            </a:r>
            <a:r>
              <a:rPr lang="en-US" dirty="0"/>
              <a:t> N; 2008. Therapeutic value of equine - human bonding in</a:t>
            </a:r>
          </a:p>
          <a:p>
            <a:pPr marL="0" indent="0">
              <a:buNone/>
            </a:pPr>
            <a:r>
              <a:rPr lang="en-US"/>
              <a:t>     recovery from </a:t>
            </a:r>
            <a:r>
              <a:rPr lang="en-US" dirty="0"/>
              <a:t>trauma. </a:t>
            </a:r>
            <a:r>
              <a:rPr lang="en-US" dirty="0" err="1"/>
              <a:t>Anthrozoos</a:t>
            </a:r>
            <a:r>
              <a:rPr lang="en-US" dirty="0"/>
              <a:t> v21 n1 (2008 03 01): 17-30.</a:t>
            </a:r>
          </a:p>
          <a:p>
            <a:endParaRPr lang="en-US" dirty="0"/>
          </a:p>
        </p:txBody>
      </p:sp>
    </p:spTree>
    <p:extLst>
      <p:ext uri="{BB962C8B-B14F-4D97-AF65-F5344CB8AC3E}">
        <p14:creationId xmlns:p14="http://schemas.microsoft.com/office/powerpoint/2010/main" val="372639515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521</TotalTime>
  <Words>5575</Words>
  <Application>Microsoft Office PowerPoint</Application>
  <PresentationFormat>Widescreen</PresentationFormat>
  <Paragraphs>239</Paragraphs>
  <Slides>59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AR DARLING</vt:lpstr>
      <vt:lpstr>Arial</vt:lpstr>
      <vt:lpstr>Bahnschrift</vt:lpstr>
      <vt:lpstr>Gill Sans MT</vt:lpstr>
      <vt:lpstr>Gallery</vt:lpstr>
      <vt:lpstr>E.a.p. – a new model  (equine assisted psychotherapy)</vt:lpstr>
      <vt:lpstr>Traditional &amp; current western cultural norms:</vt:lpstr>
      <vt:lpstr>What does this resemble? (other than a horse stable)</vt:lpstr>
      <vt:lpstr>What does this resemble? (other than a dog riding a horse)</vt:lpstr>
      <vt:lpstr>Identity:</vt:lpstr>
      <vt:lpstr>New Way Farm, LLC (Nieuwe Manier Farm) Columbiana, ohio</vt:lpstr>
      <vt:lpstr>part I:  Theoretical and historical frame  what are the scholarly perspectives on the causes, consequences, and possible solutions to the social justice challenge you’re addressing? </vt:lpstr>
      <vt:lpstr>a)  How am I defining the challenge?</vt:lpstr>
      <vt:lpstr>a)  How am I defining the challenge? (cont.) - Comorbidity</vt:lpstr>
      <vt:lpstr>a)  How am I defining the challenge? (cont.) - Comorbidity</vt:lpstr>
      <vt:lpstr>a)  How am I defining the challenge? (cont.) – Effects of violence</vt:lpstr>
      <vt:lpstr>a)  How am I defining the challenge? (cont.) – Prison -  victim blaming worsening symptoms</vt:lpstr>
      <vt:lpstr>a)  How am I defining the challenge? (cont.) – Prison -  victim blaming worsening symptoms</vt:lpstr>
      <vt:lpstr>a)  How am I defining the challenge? (cont.) – Prison -  victim blaming worsening symptoms</vt:lpstr>
      <vt:lpstr>a)  How am I defining the challenge? (cont.) - Prison -  victim blaming worsening symptoms</vt:lpstr>
      <vt:lpstr>a)  How am I defining the challenge? (cont.) – America…and “the world”</vt:lpstr>
      <vt:lpstr>a)  How am I defining the challenge? (cont.) I want to takes clients from this road….</vt:lpstr>
      <vt:lpstr>a)  How am I defining the challenge? (cont.) to this one….</vt:lpstr>
      <vt:lpstr>b)  What about its causes, consequences, and potential solutions do the scholars agree upon?</vt:lpstr>
      <vt:lpstr>b)  What about its causes, consequences, and potential solutions do the scholars agree upon? (cont.)</vt:lpstr>
      <vt:lpstr>c)  What do scholars disagree about?</vt:lpstr>
      <vt:lpstr>c)  What do scholars disagree about? (cont.)</vt:lpstr>
      <vt:lpstr>c)  What do scholars disagree about? (cont.)</vt:lpstr>
      <vt:lpstr>d)  Where do i stand in this debate, and why?</vt:lpstr>
      <vt:lpstr>d)  WHERE DO YOU STAND IN THIS DEBATE, AND WHY?          PERSONAL EXPERIENCE 2018; CANFIELD (OHIO) FAIR </vt:lpstr>
      <vt:lpstr>d)  WHERE DO YOU STAND IN THIS DEBATE, AND WHY? (cont.) – reprograming the soul…           </vt:lpstr>
      <vt:lpstr>Part II: Practical frame    </vt:lpstr>
      <vt:lpstr>a) What do the stakeholders agree upon? </vt:lpstr>
      <vt:lpstr>a) What do the stakeholders agree upon? (con.t) – Anecdotal suds patients: </vt:lpstr>
      <vt:lpstr>a) What do the stakeholders agree upon? (con.t) – Anecdotal general patients: </vt:lpstr>
      <vt:lpstr>a) What do the stakeholders agree upon? (con.t) – Anecdotal veteran w/ptsd patients: </vt:lpstr>
      <vt:lpstr>a) What do the stakeholders agree upon? (con.t) – Anecdotal veteran w/ptsd patients: </vt:lpstr>
      <vt:lpstr>b) What do the stakeholders disagree about?</vt:lpstr>
      <vt:lpstr>c) How do the stakeholder’s perspectives compare/contrast with the scholars’ perspectives?</vt:lpstr>
      <vt:lpstr>d) Where do i stand in this debate, and why?    again: PERSONAL EXPERIENCE 2018; CANFIELD (OHIO) FAIR </vt:lpstr>
      <vt:lpstr>d) Where do you stand in this debate, and why? (cont.)</vt:lpstr>
      <vt:lpstr>Part III: Proposal for action</vt:lpstr>
      <vt:lpstr>a) Begin your proposal with a succinct overview of the action, and then break it down step by step, with a timeline. </vt:lpstr>
      <vt:lpstr>a) Begin your proposal with a succinct overview of the action, and then break it down step by step, with a timeline. (cont.) </vt:lpstr>
      <vt:lpstr>b) Discuss whose cooperation you’ll need and how you’ll win it? </vt:lpstr>
      <vt:lpstr>c) Discuss likely sources of resistance to your action and how you’ll negotiate them.  </vt:lpstr>
      <vt:lpstr>Part IV: Justification</vt:lpstr>
      <vt:lpstr>a) How does the action you propose address the challenge as you discussed it in Part I? That is, how does it speak to the scholars’ arguments?</vt:lpstr>
      <vt:lpstr>a) How does the action you propose address the challenge as you discussed it in Part I? That is, how does it speak to the scholars’ arguments? (cont.)</vt:lpstr>
      <vt:lpstr>b) How does it address the issues raised in Part II? That is, how does it fit with the stakeholder’s perspectives and meet their concerns?</vt:lpstr>
      <vt:lpstr>c) How does it advance values that our LLC, the campus community, and/or the wider community share?</vt:lpstr>
      <vt:lpstr>c) How does it advance values that our LLC, the campus community, and/or the wider community share? (cont.)</vt:lpstr>
      <vt:lpstr>c) How does it advance values that our LLC, the campus community, and/or the wider community share? (cont.)</vt:lpstr>
      <vt:lpstr>                              References:</vt:lpstr>
      <vt:lpstr>References:</vt:lpstr>
      <vt:lpstr>References:</vt:lpstr>
      <vt:lpstr>References:</vt:lpstr>
      <vt:lpstr>References:</vt:lpstr>
      <vt:lpstr>References:</vt:lpstr>
      <vt:lpstr>References:</vt:lpstr>
      <vt:lpstr>References:</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Eap – a new model  (equine assisted psychotherapy)</dc:title>
  <dc:creator>Paul Planethosting</dc:creator>
  <cp:lastModifiedBy>Paul Planethosting</cp:lastModifiedBy>
  <cp:revision>79</cp:revision>
  <dcterms:created xsi:type="dcterms:W3CDTF">2019-07-18T00:19:37Z</dcterms:created>
  <dcterms:modified xsi:type="dcterms:W3CDTF">2019-07-20T16:48:41Z</dcterms:modified>
</cp:coreProperties>
</file>